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6"/>
  </p:sldMasterIdLst>
  <p:notesMasterIdLst>
    <p:notesMasterId r:id="rId40"/>
  </p:notesMasterIdLst>
  <p:handoutMasterIdLst>
    <p:handoutMasterId r:id="rId41"/>
  </p:handoutMasterIdLst>
  <p:sldIdLst>
    <p:sldId id="259" r:id="rId7"/>
    <p:sldId id="289" r:id="rId8"/>
    <p:sldId id="318" r:id="rId9"/>
    <p:sldId id="290" r:id="rId10"/>
    <p:sldId id="316" r:id="rId11"/>
    <p:sldId id="317" r:id="rId12"/>
    <p:sldId id="273" r:id="rId13"/>
    <p:sldId id="297" r:id="rId14"/>
    <p:sldId id="298" r:id="rId15"/>
    <p:sldId id="326" r:id="rId16"/>
    <p:sldId id="299" r:id="rId17"/>
    <p:sldId id="300" r:id="rId18"/>
    <p:sldId id="303" r:id="rId19"/>
    <p:sldId id="304" r:id="rId20"/>
    <p:sldId id="324" r:id="rId21"/>
    <p:sldId id="327" r:id="rId22"/>
    <p:sldId id="307" r:id="rId23"/>
    <p:sldId id="308" r:id="rId24"/>
    <p:sldId id="320" r:id="rId25"/>
    <p:sldId id="309" r:id="rId26"/>
    <p:sldId id="328" r:id="rId27"/>
    <p:sldId id="310" r:id="rId28"/>
    <p:sldId id="311" r:id="rId29"/>
    <p:sldId id="312" r:id="rId30"/>
    <p:sldId id="329" r:id="rId31"/>
    <p:sldId id="321" r:id="rId32"/>
    <p:sldId id="313" r:id="rId33"/>
    <p:sldId id="314" r:id="rId34"/>
    <p:sldId id="315" r:id="rId35"/>
    <p:sldId id="287" r:id="rId36"/>
    <p:sldId id="322" r:id="rId37"/>
    <p:sldId id="264" r:id="rId38"/>
    <p:sldId id="261" r:id="rId39"/>
  </p:sldIdLst>
  <p:sldSz cx="9144000" cy="6858000" type="screen4x3"/>
  <p:notesSz cx="6884988" cy="100187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89"/>
            <p14:sldId id="318"/>
            <p14:sldId id="290"/>
            <p14:sldId id="316"/>
            <p14:sldId id="317"/>
            <p14:sldId id="273"/>
            <p14:sldId id="297"/>
            <p14:sldId id="298"/>
            <p14:sldId id="326"/>
            <p14:sldId id="299"/>
            <p14:sldId id="300"/>
            <p14:sldId id="303"/>
            <p14:sldId id="304"/>
            <p14:sldId id="324"/>
            <p14:sldId id="327"/>
            <p14:sldId id="307"/>
            <p14:sldId id="308"/>
            <p14:sldId id="320"/>
            <p14:sldId id="309"/>
            <p14:sldId id="328"/>
            <p14:sldId id="310"/>
            <p14:sldId id="311"/>
            <p14:sldId id="312"/>
            <p14:sldId id="329"/>
            <p14:sldId id="321"/>
            <p14:sldId id="313"/>
            <p14:sldId id="314"/>
            <p14:sldId id="315"/>
            <p14:sldId id="287"/>
            <p14:sldId id="322"/>
            <p14:sldId id="264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BA17"/>
    <a:srgbClr val="FABB00"/>
    <a:srgbClr val="E32119"/>
    <a:srgbClr val="00A9D4"/>
    <a:srgbClr val="9FB7D3"/>
    <a:srgbClr val="8BC5FF"/>
    <a:srgbClr val="99CCFF"/>
    <a:srgbClr val="6A8FBF"/>
    <a:srgbClr val="00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7" autoAdjust="0"/>
    <p:restoredTop sz="90870" autoAdjust="0"/>
  </p:normalViewPr>
  <p:slideViewPr>
    <p:cSldViewPr snapToGrid="0" snapToObjects="1">
      <p:cViewPr>
        <p:scale>
          <a:sx n="130" d="100"/>
          <a:sy n="130" d="100"/>
        </p:scale>
        <p:origin x="-216" y="688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outlineViewPr>
    <p:cViewPr>
      <p:scale>
        <a:sx n="33" d="100"/>
        <a:sy n="33" d="100"/>
      </p:scale>
      <p:origin x="0" y="21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4698"/>
    </p:cViewPr>
  </p:sorterViewPr>
  <p:notesViewPr>
    <p:cSldViewPr snapToGrid="0" snapToObjects="1">
      <p:cViewPr varScale="1">
        <p:scale>
          <a:sx n="78" d="100"/>
          <a:sy n="78" d="100"/>
        </p:scale>
        <p:origin x="-3858" y="-102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Hypervisors vs. Lightweight Virtualization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it-IT" sz="1200" smtClean="0"/>
              <a:t>2014-11-24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82E4-7B77-4CEB-981D-0D86981F79FF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3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9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0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1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7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4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08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0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35B5D-F7B4-49A8-87F2-ADC42C9CBE3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9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58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75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78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9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086B5-EE2D-4C39-95E4-1DA147AE320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3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086B5-EE2D-4C39-95E4-1DA147AE320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4963B8-A7CF-4404-9CE5-682741592750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87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5BAB8-5E0C-46B4-8EB7-5F1538561182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6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1E4CB-FCD5-49CF-B4E8-458ADA64B51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1E4CB-FCD5-49CF-B4E8-458ADA64B51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1E4CB-FCD5-49CF-B4E8-458ADA64B51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1E4CB-FCD5-49CF-B4E8-458ADA64B51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B15E3-891D-4D41-9DD3-48771EFBC17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3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2014-11-24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Hypervisors vs. Lightweight Virtualization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5137200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0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8094174" cy="1921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dirty="0" smtClean="0">
                <a:solidFill>
                  <a:srgbClr val="87888A"/>
                </a:solidFill>
              </a:rPr>
              <a:t>Hypervisors vs. Lightweight Virtualization</a:t>
            </a:r>
            <a:r>
              <a:rPr lang="en-US" sz="800" b="0" i="0" u="none" baseline="0" dirty="0" smtClean="0">
                <a:solidFill>
                  <a:srgbClr val="87888A"/>
                </a:solidFill>
              </a:rPr>
              <a:t>: a Performance Comparison </a:t>
            </a:r>
            <a:r>
              <a:rPr lang="en-US" sz="800" b="0" i="0" u="none" dirty="0" smtClean="0">
                <a:solidFill>
                  <a:srgbClr val="87888A"/>
                </a:solidFill>
              </a:rPr>
              <a:t>| First International Workshop on Container Technologies</a:t>
            </a:r>
            <a:r>
              <a:rPr lang="en-US" sz="800" b="0" i="0" u="none" baseline="0" dirty="0" smtClean="0">
                <a:solidFill>
                  <a:srgbClr val="87888A"/>
                </a:solidFill>
              </a:rPr>
              <a:t> and Container Clouds</a:t>
            </a:r>
            <a:r>
              <a:rPr lang="en-US" sz="800" b="0" i="0" u="none" dirty="0" smtClean="0">
                <a:solidFill>
                  <a:srgbClr val="87888A"/>
                </a:solidFill>
              </a:rPr>
              <a:t>|  2015-03-09  |  Page </a:t>
            </a:r>
            <a:fld id="{108BADF7-E22E-466A-9C31-31809DC91F2F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3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3699" y="5137200"/>
            <a:ext cx="4259040" cy="138600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Roberto </a:t>
            </a:r>
            <a:r>
              <a:rPr lang="en-US" dirty="0" err="1" smtClean="0"/>
              <a:t>Morabito</a:t>
            </a:r>
            <a:endParaRPr lang="en-US" dirty="0" smtClean="0"/>
          </a:p>
          <a:p>
            <a:r>
              <a:rPr lang="en-US" dirty="0" smtClean="0"/>
              <a:t>Ericsson Research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700" y="1821793"/>
            <a:ext cx="8351839" cy="2741448"/>
          </a:xfrm>
        </p:spPr>
        <p:txBody>
          <a:bodyPr>
            <a:normAutofit/>
          </a:bodyPr>
          <a:lstStyle/>
          <a:p>
            <a:r>
              <a:rPr lang="en-US" sz="5400" dirty="0"/>
              <a:t>Hypervisors vs. Lightweight </a:t>
            </a:r>
            <a:r>
              <a:rPr lang="en-US" sz="5400" dirty="0" smtClean="0"/>
              <a:t>Virtualization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000" dirty="0" smtClean="0"/>
              <a:t>A Performance Comparison</a:t>
            </a:r>
            <a:endParaRPr lang="en-US" sz="30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4827901" y="6060964"/>
            <a:ext cx="4316099" cy="4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None/>
              <a:defRPr sz="3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Tempe, Arizona </a:t>
            </a:r>
            <a:r>
              <a:rPr lang="it-IT" sz="2000" dirty="0" smtClean="0"/>
              <a:t>–</a:t>
            </a:r>
            <a:r>
              <a:rPr lang="en-US" sz="2000" dirty="0" smtClean="0"/>
              <a:t> 09 March, 2015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89" y="4455055"/>
            <a:ext cx="1733550" cy="110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78" y="1882819"/>
            <a:ext cx="5105085" cy="3600000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3686662" cy="3538537"/>
          </a:xfrm>
        </p:spPr>
        <p:txBody>
          <a:bodyPr/>
          <a:lstStyle/>
          <a:p>
            <a:r>
              <a:rPr lang="it-IT" b="1" i="1" dirty="0" smtClean="0"/>
              <a:t>Y-</a:t>
            </a:r>
            <a:r>
              <a:rPr lang="it-IT" b="1" i="1" dirty="0" err="1" smtClean="0"/>
              <a:t>cruncher</a:t>
            </a:r>
            <a:endParaRPr lang="it-IT" b="1" i="1" dirty="0" smtClean="0"/>
          </a:p>
          <a:p>
            <a:pPr lvl="1"/>
            <a:r>
              <a:rPr lang="it-IT" dirty="0" smtClean="0"/>
              <a:t>Multi-</a:t>
            </a:r>
            <a:r>
              <a:rPr lang="it-IT" dirty="0" err="1" smtClean="0"/>
              <a:t>threaded</a:t>
            </a:r>
            <a:r>
              <a:rPr lang="it-IT" dirty="0" smtClean="0"/>
              <a:t> benchmark </a:t>
            </a:r>
            <a:r>
              <a:rPr lang="it-IT" dirty="0" err="1" smtClean="0"/>
              <a:t>tool</a:t>
            </a:r>
            <a:endParaRPr lang="it-IT" dirty="0" smtClean="0"/>
          </a:p>
          <a:p>
            <a:pPr lvl="1"/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calculation</a:t>
            </a:r>
            <a:endParaRPr lang="it-IT" dirty="0"/>
          </a:p>
          <a:p>
            <a:pPr lvl="1"/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alternatives</a:t>
            </a:r>
            <a:r>
              <a:rPr lang="it-IT" dirty="0" smtClean="0"/>
              <a:t> (super-</a:t>
            </a:r>
            <a:r>
              <a:rPr lang="it-IT" dirty="0" err="1" smtClean="0"/>
              <a:t>Pi</a:t>
            </a:r>
            <a:r>
              <a:rPr lang="it-IT" dirty="0" smtClean="0"/>
              <a:t> etc.)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5840805" y="5542239"/>
            <a:ext cx="193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 Computation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80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66" y="2016428"/>
            <a:ext cx="5257534" cy="3141953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3686662" cy="3538537"/>
          </a:xfrm>
        </p:spPr>
        <p:txBody>
          <a:bodyPr/>
          <a:lstStyle/>
          <a:p>
            <a:r>
              <a:rPr lang="it-IT" b="1" i="1" dirty="0" smtClean="0"/>
              <a:t>Y-</a:t>
            </a:r>
            <a:r>
              <a:rPr lang="it-IT" b="1" i="1" dirty="0" err="1" smtClean="0"/>
              <a:t>cruncher</a:t>
            </a:r>
            <a:endParaRPr lang="it-IT" b="1" i="1" dirty="0" smtClean="0"/>
          </a:p>
          <a:p>
            <a:pPr lvl="1"/>
            <a:r>
              <a:rPr lang="it-IT" dirty="0" smtClean="0"/>
              <a:t>Multi-</a:t>
            </a:r>
            <a:r>
              <a:rPr lang="it-IT" dirty="0" err="1" smtClean="0"/>
              <a:t>threaded</a:t>
            </a:r>
            <a:r>
              <a:rPr lang="it-IT" dirty="0" smtClean="0"/>
              <a:t> benchmark </a:t>
            </a:r>
            <a:r>
              <a:rPr lang="it-IT" dirty="0" err="1" smtClean="0"/>
              <a:t>tool</a:t>
            </a:r>
            <a:endParaRPr lang="it-IT" dirty="0" smtClean="0"/>
          </a:p>
          <a:p>
            <a:pPr lvl="1"/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calculation</a:t>
            </a:r>
            <a:endParaRPr lang="it-IT" dirty="0"/>
          </a:p>
          <a:p>
            <a:pPr lvl="1"/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alternatives</a:t>
            </a:r>
            <a:r>
              <a:rPr lang="it-IT" dirty="0" smtClean="0"/>
              <a:t> (super-</a:t>
            </a:r>
            <a:r>
              <a:rPr lang="it-IT" dirty="0" err="1" smtClean="0"/>
              <a:t>Pi</a:t>
            </a:r>
            <a:r>
              <a:rPr lang="it-IT" dirty="0" smtClean="0"/>
              <a:t> etc.)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5557636" y="5313740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Multi-core Efficiency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10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15" y="1818189"/>
            <a:ext cx="5105085" cy="3600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3686662" cy="3538537"/>
          </a:xfrm>
        </p:spPr>
        <p:txBody>
          <a:bodyPr/>
          <a:lstStyle/>
          <a:p>
            <a:r>
              <a:rPr lang="it-IT" b="1" i="1" dirty="0" smtClean="0"/>
              <a:t>NBENCH</a:t>
            </a:r>
          </a:p>
          <a:p>
            <a:pPr lvl="1"/>
            <a:r>
              <a:rPr lang="it-IT" dirty="0" smtClean="0"/>
              <a:t>Single-</a:t>
            </a:r>
            <a:r>
              <a:rPr lang="it-IT" dirty="0" err="1" smtClean="0"/>
              <a:t>threaded</a:t>
            </a:r>
            <a:r>
              <a:rPr lang="it-IT" dirty="0" smtClean="0"/>
              <a:t> benchmark </a:t>
            </a:r>
            <a:r>
              <a:rPr lang="it-IT" dirty="0" err="1" smtClean="0"/>
              <a:t>tool</a:t>
            </a:r>
            <a:endParaRPr lang="it-IT" dirty="0" smtClean="0"/>
          </a:p>
          <a:p>
            <a:pPr lvl="1"/>
            <a:r>
              <a:rPr lang="it-IT" dirty="0" smtClean="0"/>
              <a:t>10 </a:t>
            </a:r>
            <a:r>
              <a:rPr lang="it-IT" dirty="0" err="1" smtClean="0"/>
              <a:t>algorithms</a:t>
            </a:r>
            <a:endParaRPr lang="it-IT" dirty="0"/>
          </a:p>
          <a:p>
            <a:pPr lvl="1"/>
            <a:r>
              <a:rPr lang="it-IT" dirty="0" smtClean="0"/>
              <a:t>Three </a:t>
            </a:r>
            <a:r>
              <a:rPr lang="it-IT" dirty="0" err="1" smtClean="0"/>
              <a:t>different</a:t>
            </a:r>
            <a:r>
              <a:rPr lang="it-IT" dirty="0" smtClean="0"/>
              <a:t> Index are </a:t>
            </a:r>
            <a:r>
              <a:rPr lang="it-IT" dirty="0" err="1" smtClean="0"/>
              <a:t>provided</a:t>
            </a:r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5557636" y="5513795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NBENCH 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9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17" y="1887719"/>
            <a:ext cx="5360596" cy="3212103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3686662" cy="3538537"/>
          </a:xfrm>
        </p:spPr>
        <p:txBody>
          <a:bodyPr/>
          <a:lstStyle/>
          <a:p>
            <a:r>
              <a:rPr lang="it-IT" b="1" i="1" dirty="0" err="1" smtClean="0"/>
              <a:t>noploop</a:t>
            </a:r>
            <a:endParaRPr lang="it-IT" b="1" i="1" dirty="0" smtClean="0"/>
          </a:p>
          <a:p>
            <a:pPr lvl="1"/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endParaRPr lang="it-IT" dirty="0" smtClean="0"/>
          </a:p>
          <a:p>
            <a:pPr lvl="1"/>
            <a:r>
              <a:rPr lang="it-IT" dirty="0" err="1" smtClean="0"/>
              <a:t>Very</a:t>
            </a:r>
            <a:r>
              <a:rPr lang="it-IT" dirty="0" smtClean="0"/>
              <a:t> easy </a:t>
            </a:r>
            <a:r>
              <a:rPr lang="it-IT" dirty="0" err="1" smtClean="0"/>
              <a:t>O</a:t>
            </a:r>
            <a:r>
              <a:rPr lang="it-IT" dirty="0" err="1"/>
              <a:t>S</a:t>
            </a:r>
            <a:r>
              <a:rPr lang="it-IT" dirty="0" err="1" smtClean="0"/>
              <a:t>v</a:t>
            </a:r>
            <a:r>
              <a:rPr lang="it-IT" dirty="0" smtClean="0"/>
              <a:t> </a:t>
            </a:r>
            <a:r>
              <a:rPr lang="it-IT" dirty="0" err="1" smtClean="0"/>
              <a:t>porting</a:t>
            </a:r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5626283" y="5223219"/>
            <a:ext cx="188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noploop</a:t>
            </a:r>
            <a:r>
              <a:rPr lang="en-US" dirty="0" smtClean="0"/>
              <a:t> output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92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483" y="1948978"/>
            <a:ext cx="5506329" cy="3290635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3686662" cy="3538537"/>
          </a:xfrm>
        </p:spPr>
        <p:txBody>
          <a:bodyPr/>
          <a:lstStyle/>
          <a:p>
            <a:r>
              <a:rPr lang="it-IT" b="1" i="1" dirty="0" err="1" smtClean="0"/>
              <a:t>Linpack</a:t>
            </a:r>
            <a:endParaRPr lang="it-IT" b="1" i="1" dirty="0" smtClean="0"/>
          </a:p>
          <a:p>
            <a:pPr lvl="1"/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variants</a:t>
            </a:r>
            <a:endParaRPr lang="it-IT" dirty="0" smtClean="0"/>
          </a:p>
          <a:p>
            <a:pPr lvl="1"/>
            <a:r>
              <a:rPr lang="it-IT" dirty="0" smtClean="0"/>
              <a:t>System performance are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a </a:t>
            </a:r>
            <a:r>
              <a:rPr lang="it-IT" dirty="0" err="1" smtClean="0"/>
              <a:t>simple</a:t>
            </a:r>
            <a:r>
              <a:rPr lang="it-IT" dirty="0" smtClean="0"/>
              <a:t> linear algebra </a:t>
            </a:r>
            <a:r>
              <a:rPr lang="it-IT" dirty="0" err="1" smtClean="0"/>
              <a:t>problem</a:t>
            </a:r>
            <a:endParaRPr lang="it-IT" dirty="0" smtClean="0"/>
          </a:p>
          <a:p>
            <a:pPr lvl="1"/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in </a:t>
            </a:r>
            <a:r>
              <a:rPr lang="it-IT" b="1" dirty="0" err="1" smtClean="0"/>
              <a:t>MegaFLOPS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498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23" y="1325084"/>
            <a:ext cx="5248682" cy="3115751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217638" y="4685446"/>
            <a:ext cx="8775688" cy="1769269"/>
          </a:xfrm>
        </p:spPr>
        <p:txBody>
          <a:bodyPr/>
          <a:lstStyle/>
          <a:p>
            <a:r>
              <a:rPr lang="it-IT" b="1" i="1" dirty="0" err="1" smtClean="0"/>
              <a:t>Linpack</a:t>
            </a:r>
            <a:r>
              <a:rPr lang="it-IT" b="1" i="1" dirty="0" smtClean="0"/>
              <a:t> </a:t>
            </a:r>
            <a:r>
              <a:rPr lang="it-IT" b="1" dirty="0" err="1" smtClean="0"/>
              <a:t>result</a:t>
            </a:r>
            <a:r>
              <a:rPr lang="it-IT" b="1" dirty="0" smtClean="0"/>
              <a:t> with </a:t>
            </a:r>
            <a:r>
              <a:rPr lang="it-IT" b="1" dirty="0" err="1" smtClean="0"/>
              <a:t>varying</a:t>
            </a:r>
            <a:r>
              <a:rPr lang="it-IT" b="1" dirty="0" smtClean="0"/>
              <a:t> </a:t>
            </a:r>
            <a:r>
              <a:rPr lang="it-IT" b="1" dirty="0" err="1" smtClean="0"/>
              <a:t>matrix</a:t>
            </a:r>
            <a:r>
              <a:rPr lang="it-IT" b="1" dirty="0" smtClean="0"/>
              <a:t> </a:t>
            </a:r>
            <a:r>
              <a:rPr lang="it-IT" b="1" dirty="0" err="1" smtClean="0"/>
              <a:t>dimension</a:t>
            </a:r>
            <a:endParaRPr lang="it-IT" b="1" dirty="0" smtClean="0"/>
          </a:p>
          <a:p>
            <a:pPr lvl="1"/>
            <a:r>
              <a:rPr lang="it-IT" dirty="0" smtClean="0"/>
              <a:t>Three </a:t>
            </a:r>
            <a:r>
              <a:rPr lang="it-IT" dirty="0" err="1" smtClean="0"/>
              <a:t>different</a:t>
            </a:r>
            <a:r>
              <a:rPr lang="it-IT" dirty="0" smtClean="0"/>
              <a:t> “</a:t>
            </a:r>
            <a:r>
              <a:rPr lang="it-IT" dirty="0" err="1" smtClean="0"/>
              <a:t>regions</a:t>
            </a:r>
            <a:r>
              <a:rPr lang="it-IT" dirty="0" smtClean="0"/>
              <a:t>” can be </a:t>
            </a:r>
            <a:r>
              <a:rPr lang="it-IT" dirty="0" err="1" smtClean="0"/>
              <a:t>detected</a:t>
            </a:r>
            <a:endParaRPr lang="it-IT" dirty="0" smtClean="0"/>
          </a:p>
          <a:p>
            <a:pPr lvl="1"/>
            <a:r>
              <a:rPr lang="it-IT" dirty="0" err="1" smtClean="0"/>
              <a:t>OSv</a:t>
            </a:r>
            <a:r>
              <a:rPr lang="it-IT" dirty="0" smtClean="0"/>
              <a:t> </a:t>
            </a:r>
            <a:r>
              <a:rPr lang="it-IT" dirty="0" err="1" smtClean="0"/>
              <a:t>presents</a:t>
            </a:r>
            <a:r>
              <a:rPr lang="it-IT" dirty="0" smtClean="0"/>
              <a:t> some performance </a:t>
            </a:r>
            <a:r>
              <a:rPr lang="it-IT" dirty="0" err="1" smtClean="0"/>
              <a:t>degradation</a:t>
            </a:r>
            <a:r>
              <a:rPr lang="it-IT" dirty="0" smtClean="0"/>
              <a:t> (for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) 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flipH="1" flipV="1">
            <a:off x="3423771" y="3243445"/>
            <a:ext cx="266007" cy="4032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 flipV="1">
            <a:off x="4846141" y="1911411"/>
            <a:ext cx="1" cy="5512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 flipV="1">
            <a:off x="5060664" y="2840159"/>
            <a:ext cx="413937" cy="4032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igura a mano libera 1"/>
          <p:cNvSpPr/>
          <p:nvPr/>
        </p:nvSpPr>
        <p:spPr>
          <a:xfrm>
            <a:off x="3073326" y="1925680"/>
            <a:ext cx="951107" cy="1954722"/>
          </a:xfrm>
          <a:custGeom>
            <a:avLst/>
            <a:gdLst>
              <a:gd name="connsiteX0" fmla="*/ 93019 w 951107"/>
              <a:gd name="connsiteY0" fmla="*/ 554097 h 1954722"/>
              <a:gd name="connsiteX1" fmla="*/ 805232 w 951107"/>
              <a:gd name="connsiteY1" fmla="*/ 880158 h 1954722"/>
              <a:gd name="connsiteX2" fmla="*/ 530644 w 951107"/>
              <a:gd name="connsiteY2" fmla="*/ 1343507 h 1954722"/>
              <a:gd name="connsiteX3" fmla="*/ 7210 w 951107"/>
              <a:gd name="connsiteY3" fmla="*/ 4942 h 1954722"/>
              <a:gd name="connsiteX4" fmla="*/ 951107 w 951107"/>
              <a:gd name="connsiteY4" fmla="*/ 1909823 h 19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07" h="1954722">
                <a:moveTo>
                  <a:pt x="93019" y="554097"/>
                </a:moveTo>
                <a:cubicBezTo>
                  <a:pt x="412657" y="651343"/>
                  <a:pt x="732295" y="748590"/>
                  <a:pt x="805232" y="880158"/>
                </a:cubicBezTo>
                <a:cubicBezTo>
                  <a:pt x="878169" y="1011726"/>
                  <a:pt x="663648" y="1489376"/>
                  <a:pt x="530644" y="1343507"/>
                </a:cubicBezTo>
                <a:cubicBezTo>
                  <a:pt x="397640" y="1197638"/>
                  <a:pt x="-62867" y="-89444"/>
                  <a:pt x="7210" y="4942"/>
                </a:cubicBezTo>
                <a:cubicBezTo>
                  <a:pt x="77287" y="99328"/>
                  <a:pt x="926795" y="2293087"/>
                  <a:pt x="951107" y="1909823"/>
                </a:cubicBezTo>
              </a:path>
            </a:pathLst>
          </a:custGeom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2675541" y="2214652"/>
            <a:ext cx="826089" cy="1432079"/>
          </a:xfrm>
          <a:custGeom>
            <a:avLst/>
            <a:gdLst>
              <a:gd name="connsiteX0" fmla="*/ 826089 w 826089"/>
              <a:gd name="connsiteY0" fmla="*/ 66211 h 66211"/>
              <a:gd name="connsiteX1" fmla="*/ 505517 w 826089"/>
              <a:gd name="connsiteY1" fmla="*/ 4566 h 66211"/>
              <a:gd name="connsiteX2" fmla="*/ 0 w 826089"/>
              <a:gd name="connsiteY2" fmla="*/ 4566 h 66211"/>
              <a:gd name="connsiteX3" fmla="*/ 0 w 826089"/>
              <a:gd name="connsiteY3" fmla="*/ 4566 h 6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089" h="66211">
                <a:moveTo>
                  <a:pt x="826089" y="66211"/>
                </a:moveTo>
                <a:cubicBezTo>
                  <a:pt x="734643" y="40525"/>
                  <a:pt x="643198" y="14840"/>
                  <a:pt x="505517" y="4566"/>
                </a:cubicBezTo>
                <a:cubicBezTo>
                  <a:pt x="367836" y="-5708"/>
                  <a:pt x="0" y="4566"/>
                  <a:pt x="0" y="4566"/>
                </a:cubicBezTo>
                <a:lnTo>
                  <a:pt x="0" y="4566"/>
                </a:lnTo>
              </a:path>
            </a:pathLst>
          </a:custGeom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Disk I/O Performance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8766796" cy="3538537"/>
          </a:xfrm>
        </p:spPr>
        <p:txBody>
          <a:bodyPr/>
          <a:lstStyle/>
          <a:p>
            <a:r>
              <a:rPr lang="it-IT" dirty="0"/>
              <a:t>B</a:t>
            </a:r>
            <a:r>
              <a:rPr lang="it-IT" dirty="0" smtClean="0"/>
              <a:t>enchmark </a:t>
            </a:r>
            <a:r>
              <a:rPr lang="it-IT" dirty="0" err="1" smtClean="0"/>
              <a:t>tools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/>
            <a:r>
              <a:rPr lang="it-IT" b="1" i="1" dirty="0" err="1" smtClean="0"/>
              <a:t>Bonnie</a:t>
            </a:r>
            <a:r>
              <a:rPr lang="it-IT" b="1" i="1" dirty="0" smtClean="0"/>
              <a:t>++</a:t>
            </a:r>
          </a:p>
          <a:p>
            <a:pPr lvl="1"/>
            <a:r>
              <a:rPr lang="it-IT" b="1" i="1" dirty="0" err="1" smtClean="0"/>
              <a:t>IOzone</a:t>
            </a:r>
            <a:endParaRPr lang="it-IT" b="1" i="1" dirty="0"/>
          </a:p>
          <a:p>
            <a:pPr lvl="1"/>
            <a:r>
              <a:rPr lang="it-IT" b="1" i="1" dirty="0" err="1" smtClean="0"/>
              <a:t>Sysbench</a:t>
            </a:r>
            <a:endParaRPr lang="it-IT" b="1" i="1" dirty="0" smtClean="0"/>
          </a:p>
          <a:p>
            <a:pPr lvl="1"/>
            <a:r>
              <a:rPr lang="it-IT" b="1" i="1" dirty="0" err="1"/>
              <a:t>d</a:t>
            </a:r>
            <a:r>
              <a:rPr lang="it-IT" b="1" i="1" dirty="0" err="1" smtClean="0"/>
              <a:t>d</a:t>
            </a:r>
            <a:endParaRPr lang="it-IT" b="1" i="1" dirty="0" smtClean="0"/>
          </a:p>
          <a:p>
            <a:pPr marL="35560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39" y="2665948"/>
            <a:ext cx="446707" cy="13910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936" y="3158178"/>
            <a:ext cx="1148631" cy="3560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45" y="2893698"/>
            <a:ext cx="951583" cy="7458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045" y="2971500"/>
            <a:ext cx="791669" cy="72943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392577" y="3500876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263103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Disk I/O Performance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548" y="1325084"/>
            <a:ext cx="4787285" cy="288000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1310" y="2268689"/>
            <a:ext cx="3914065" cy="1374897"/>
          </a:xfrm>
        </p:spPr>
        <p:txBody>
          <a:bodyPr/>
          <a:lstStyle/>
          <a:p>
            <a:r>
              <a:rPr lang="en-US" b="1" i="1" dirty="0" smtClean="0"/>
              <a:t>Bonnie++</a:t>
            </a:r>
          </a:p>
          <a:p>
            <a:r>
              <a:rPr lang="en-US" dirty="0" smtClean="0"/>
              <a:t>Not supported by </a:t>
            </a:r>
            <a:r>
              <a:rPr lang="en-US" dirty="0" err="1" smtClean="0"/>
              <a:t>OSv</a:t>
            </a:r>
            <a:endParaRPr lang="en-US" dirty="0" smtClean="0"/>
          </a:p>
          <a:p>
            <a:r>
              <a:rPr lang="en-US" dirty="0" smtClean="0"/>
              <a:t>Test file size: </a:t>
            </a:r>
            <a:r>
              <a:rPr lang="en-US" b="1" dirty="0" smtClean="0"/>
              <a:t>25 </a:t>
            </a:r>
            <a:r>
              <a:rPr lang="en-US" b="1" dirty="0" err="1" smtClean="0"/>
              <a:t>Gib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64994" y="4532689"/>
            <a:ext cx="8747126" cy="2325311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Mixed test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/>
              <a:t>KVM disk </a:t>
            </a:r>
            <a:r>
              <a:rPr lang="it-IT" sz="1800" dirty="0" err="1"/>
              <a:t>throughput</a:t>
            </a:r>
            <a:r>
              <a:rPr lang="it-IT" sz="1800" dirty="0"/>
              <a:t> </a:t>
            </a:r>
            <a:r>
              <a:rPr lang="it-IT" sz="1800" dirty="0" err="1"/>
              <a:t>achieves</a:t>
            </a:r>
            <a:r>
              <a:rPr lang="it-IT" sz="1800" dirty="0"/>
              <a:t> the </a:t>
            </a:r>
            <a:r>
              <a:rPr lang="it-IT" sz="1800" dirty="0" err="1"/>
              <a:t>worst</a:t>
            </a:r>
            <a:r>
              <a:rPr lang="it-IT" sz="1800" dirty="0"/>
              <a:t> performance</a:t>
            </a:r>
            <a:endParaRPr lang="en-US" sz="1800" dirty="0"/>
          </a:p>
          <a:p>
            <a:pPr lvl="1"/>
            <a:r>
              <a:rPr lang="it-IT" sz="1800" dirty="0" smtClean="0"/>
              <a:t>LXC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still</a:t>
            </a:r>
            <a:r>
              <a:rPr lang="it-IT" sz="1800" dirty="0" smtClean="0"/>
              <a:t> </a:t>
            </a:r>
            <a:r>
              <a:rPr lang="it-IT" sz="1800" dirty="0" err="1" smtClean="0"/>
              <a:t>performing</a:t>
            </a:r>
            <a:r>
              <a:rPr lang="it-IT" sz="1800" dirty="0" smtClean="0"/>
              <a:t> </a:t>
            </a:r>
            <a:r>
              <a:rPr lang="it-IT" sz="1800" dirty="0" err="1" smtClean="0"/>
              <a:t>slightly</a:t>
            </a:r>
            <a:r>
              <a:rPr lang="it-IT" sz="1800" dirty="0" smtClean="0"/>
              <a:t>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err="1" smtClean="0"/>
              <a:t>Docker</a:t>
            </a:r>
            <a:r>
              <a:rPr lang="it-IT" sz="1800" dirty="0" smtClean="0"/>
              <a:t> (4% </a:t>
            </a:r>
            <a:r>
              <a:rPr lang="it-IT" sz="1800" dirty="0" err="1" smtClean="0"/>
              <a:t>faster</a:t>
            </a:r>
            <a:r>
              <a:rPr lang="it-IT" sz="1800" dirty="0" smtClean="0"/>
              <a:t>)</a:t>
            </a:r>
            <a:endParaRPr lang="en-US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51799" y="1517927"/>
            <a:ext cx="75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≈11%</a:t>
            </a:r>
            <a:endParaRPr lang="it-IT" sz="18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Freccia bidirezionale verticale 7"/>
          <p:cNvSpPr/>
          <p:nvPr/>
        </p:nvSpPr>
        <p:spPr bwMode="auto">
          <a:xfrm>
            <a:off x="7207902" y="1887259"/>
            <a:ext cx="198380" cy="235075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 bwMode="auto">
          <a:xfrm flipH="1">
            <a:off x="4671451" y="1887259"/>
            <a:ext cx="39201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857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Disk I/O Performance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732" y="1325084"/>
            <a:ext cx="4838400" cy="288000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1310" y="2268689"/>
            <a:ext cx="3914065" cy="1374897"/>
          </a:xfrm>
        </p:spPr>
        <p:txBody>
          <a:bodyPr/>
          <a:lstStyle/>
          <a:p>
            <a:r>
              <a:rPr lang="en-US" b="1" i="1" dirty="0" smtClean="0"/>
              <a:t>Bonnie++</a:t>
            </a:r>
            <a:endParaRPr lang="en-US" dirty="0" smtClean="0"/>
          </a:p>
          <a:p>
            <a:r>
              <a:rPr lang="en-US" dirty="0" smtClean="0"/>
              <a:t>Not supported by </a:t>
            </a:r>
            <a:r>
              <a:rPr lang="en-US" dirty="0" err="1" smtClean="0"/>
              <a:t>OSv</a:t>
            </a:r>
            <a:endParaRPr lang="en-US" dirty="0" smtClean="0"/>
          </a:p>
          <a:p>
            <a:r>
              <a:rPr lang="en-US" dirty="0" smtClean="0"/>
              <a:t>Test file size: </a:t>
            </a:r>
            <a:r>
              <a:rPr lang="en-US" b="1" dirty="0" smtClean="0"/>
              <a:t>25 </a:t>
            </a:r>
            <a:r>
              <a:rPr lang="en-US" b="1" dirty="0" err="1" smtClean="0"/>
              <a:t>Gib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64994" y="4532689"/>
            <a:ext cx="8747126" cy="2325311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/>
              <a:t>R</a:t>
            </a:r>
            <a:r>
              <a:rPr lang="en-US" sz="2000" b="1" i="1" dirty="0" smtClean="0"/>
              <a:t>andom </a:t>
            </a:r>
            <a:r>
              <a:rPr lang="en-US" sz="2000" b="1" i="1" dirty="0"/>
              <a:t>S</a:t>
            </a:r>
            <a:r>
              <a:rPr lang="en-US" sz="2000" b="1" i="1" dirty="0" smtClean="0"/>
              <a:t>eek measurement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smtClean="0"/>
              <a:t>The </a:t>
            </a:r>
            <a:r>
              <a:rPr lang="it-IT" sz="1800" dirty="0" err="1" smtClean="0"/>
              <a:t>order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platforms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endParaRPr lang="it-IT" sz="1800" dirty="0" smtClean="0"/>
          </a:p>
          <a:p>
            <a:pPr lvl="1"/>
            <a:r>
              <a:rPr lang="it-IT" sz="1800" dirty="0" smtClean="0"/>
              <a:t>LXC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performing</a:t>
            </a:r>
            <a:r>
              <a:rPr lang="it-IT" sz="1800" dirty="0" smtClean="0"/>
              <a:t> </a:t>
            </a:r>
            <a:r>
              <a:rPr lang="it-IT" sz="1800" dirty="0" err="1" smtClean="0"/>
              <a:t>now</a:t>
            </a:r>
            <a:r>
              <a:rPr lang="it-IT" sz="1800" dirty="0" smtClean="0"/>
              <a:t> </a:t>
            </a:r>
            <a:r>
              <a:rPr lang="it-IT" sz="1800" dirty="0" err="1" smtClean="0"/>
              <a:t>quite</a:t>
            </a:r>
            <a:r>
              <a:rPr lang="it-IT" sz="1800" dirty="0" smtClean="0"/>
              <a:t> </a:t>
            </a:r>
            <a:r>
              <a:rPr lang="it-IT" sz="1800" dirty="0" err="1" smtClean="0"/>
              <a:t>much</a:t>
            </a:r>
            <a:r>
              <a:rPr lang="it-IT" sz="1800" dirty="0" smtClean="0"/>
              <a:t>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err="1" smtClean="0"/>
              <a:t>Docker</a:t>
            </a:r>
            <a:r>
              <a:rPr lang="it-IT" sz="1800" dirty="0" smtClean="0"/>
              <a:t> (</a:t>
            </a:r>
            <a:r>
              <a:rPr lang="it-IT" sz="1800" dirty="0" err="1" smtClean="0"/>
              <a:t>approximately</a:t>
            </a:r>
            <a:r>
              <a:rPr lang="it-IT" sz="1800" dirty="0" smtClean="0"/>
              <a:t> 35%)</a:t>
            </a:r>
          </a:p>
          <a:p>
            <a:pPr lvl="1"/>
            <a:r>
              <a:rPr lang="it-IT" sz="1800" dirty="0" smtClean="0"/>
              <a:t>KVM </a:t>
            </a:r>
            <a:r>
              <a:rPr lang="it-IT" sz="1800" dirty="0" err="1" smtClean="0"/>
              <a:t>has</a:t>
            </a:r>
            <a:r>
              <a:rPr lang="it-IT" sz="1800" dirty="0" smtClean="0"/>
              <a:t> a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poor</a:t>
            </a:r>
            <a:r>
              <a:rPr lang="it-IT" sz="1800" dirty="0" smtClean="0"/>
              <a:t> performance</a:t>
            </a:r>
            <a:endParaRPr lang="en-US" sz="1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80216" y="1933870"/>
            <a:ext cx="7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≈35%</a:t>
            </a:r>
            <a:endParaRPr lang="it-IT" sz="18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Freccia bidirezionale verticale 14"/>
          <p:cNvSpPr/>
          <p:nvPr/>
        </p:nvSpPr>
        <p:spPr bwMode="auto">
          <a:xfrm>
            <a:off x="6157533" y="1778000"/>
            <a:ext cx="198380" cy="805999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 bwMode="auto">
          <a:xfrm flipH="1">
            <a:off x="4630844" y="1782080"/>
            <a:ext cx="2922486" cy="4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427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Disk I/O Performance</a:t>
            </a:r>
            <a:endParaRPr lang="it-IT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64994" y="1486596"/>
            <a:ext cx="8747126" cy="1797887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Disk I/O </a:t>
            </a:r>
            <a:r>
              <a:rPr lang="en-US" sz="2000" b="1" dirty="0" smtClean="0"/>
              <a:t>measurements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err="1" smtClean="0"/>
              <a:t>Mismatch</a:t>
            </a:r>
            <a:r>
              <a:rPr lang="it-IT" sz="1800" dirty="0" smtClean="0"/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the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 of </a:t>
            </a:r>
            <a:r>
              <a:rPr lang="it-IT" sz="1800" b="1" dirty="0" err="1" smtClean="0"/>
              <a:t>Bonnie</a:t>
            </a:r>
            <a:r>
              <a:rPr lang="it-IT" sz="1800" b="1" dirty="0" smtClean="0"/>
              <a:t>++</a:t>
            </a:r>
            <a:r>
              <a:rPr lang="it-IT" sz="1800" dirty="0" smtClean="0"/>
              <a:t> and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tools</a:t>
            </a:r>
            <a:r>
              <a:rPr lang="it-IT" sz="1800" dirty="0" smtClean="0"/>
              <a:t> (</a:t>
            </a:r>
            <a:r>
              <a:rPr lang="it-IT" sz="1800" b="1" dirty="0" err="1" smtClean="0"/>
              <a:t>Sysbench</a:t>
            </a:r>
            <a:r>
              <a:rPr lang="it-IT" sz="1800" dirty="0" smtClean="0"/>
              <a:t> and </a:t>
            </a:r>
            <a:r>
              <a:rPr lang="it-IT" sz="1800" b="1" dirty="0" err="1" smtClean="0"/>
              <a:t>I</a:t>
            </a:r>
            <a:r>
              <a:rPr lang="it-IT" sz="1800" b="1" dirty="0" err="1"/>
              <a:t>O</a:t>
            </a:r>
            <a:r>
              <a:rPr lang="it-IT" sz="1800" b="1" dirty="0" err="1" smtClean="0"/>
              <a:t>zone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works</a:t>
            </a:r>
            <a:r>
              <a:rPr lang="it-IT" sz="1800" baseline="30000" dirty="0" smtClean="0"/>
              <a:t>[X] </a:t>
            </a:r>
            <a:r>
              <a:rPr lang="it-IT" sz="1800" dirty="0" err="1" smtClean="0"/>
              <a:t>confirm</a:t>
            </a:r>
            <a:r>
              <a:rPr lang="it-IT" sz="1800" dirty="0" smtClean="0"/>
              <a:t> </a:t>
            </a:r>
            <a:r>
              <a:rPr lang="it-IT" sz="1800" dirty="0" err="1" smtClean="0"/>
              <a:t>unusual</a:t>
            </a:r>
            <a:r>
              <a:rPr lang="it-IT" sz="1800" dirty="0" smtClean="0"/>
              <a:t> </a:t>
            </a:r>
            <a:r>
              <a:rPr lang="it-IT" sz="1800" dirty="0" err="1" smtClean="0"/>
              <a:t>results</a:t>
            </a:r>
            <a:endParaRPr lang="it-IT" sz="1800" baseline="30000" dirty="0" smtClean="0"/>
          </a:p>
          <a:p>
            <a:pPr lvl="1"/>
            <a:r>
              <a:rPr lang="it-IT" sz="1800" dirty="0" smtClean="0"/>
              <a:t>No </a:t>
            </a:r>
            <a:r>
              <a:rPr lang="it-IT" sz="1800" dirty="0" err="1" smtClean="0"/>
              <a:t>material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compares</a:t>
            </a:r>
            <a:r>
              <a:rPr lang="it-IT" sz="1800" dirty="0" smtClean="0"/>
              <a:t>/</a:t>
            </a:r>
            <a:r>
              <a:rPr lang="it-IT" sz="1800" dirty="0" err="1" smtClean="0"/>
              <a:t>evaluates</a:t>
            </a:r>
            <a:r>
              <a:rPr lang="it-IT" sz="1800" dirty="0"/>
              <a:t> </a:t>
            </a:r>
            <a:r>
              <a:rPr lang="it-IT" sz="1800" dirty="0" smtClean="0"/>
              <a:t>Disk I/O </a:t>
            </a:r>
            <a:r>
              <a:rPr lang="it-IT" sz="1800" dirty="0" err="1" smtClean="0"/>
              <a:t>benchmarking</a:t>
            </a:r>
            <a:r>
              <a:rPr lang="it-IT" sz="1800" dirty="0" smtClean="0"/>
              <a:t> </a:t>
            </a:r>
            <a:r>
              <a:rPr lang="it-IT" sz="1800" dirty="0" err="1" smtClean="0"/>
              <a:t>tools</a:t>
            </a:r>
            <a:r>
              <a:rPr lang="it-IT" sz="1800" dirty="0" smtClean="0"/>
              <a:t> reliability</a:t>
            </a:r>
            <a:endParaRPr lang="en-US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3700" y="5482968"/>
            <a:ext cx="850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aseline="30000" dirty="0"/>
              <a:t>[X</a:t>
            </a:r>
            <a:r>
              <a:rPr lang="it-IT" sz="1800" baseline="30000" dirty="0" smtClean="0"/>
              <a:t>]</a:t>
            </a:r>
            <a:r>
              <a:rPr lang="en-US" dirty="0"/>
              <a:t> </a:t>
            </a:r>
            <a:r>
              <a:rPr lang="en-US" sz="1400" dirty="0"/>
              <a:t>Estrada, Zachary J., et al. </a:t>
            </a:r>
            <a:r>
              <a:rPr lang="en-US" sz="1400" i="1" dirty="0"/>
              <a:t>"A Performance Evaluation of </a:t>
            </a:r>
            <a:r>
              <a:rPr lang="en-US" sz="1400" i="1" dirty="0" smtClean="0"/>
              <a:t>Sequence Alignment </a:t>
            </a:r>
            <a:r>
              <a:rPr lang="en-US" sz="1400" i="1" dirty="0"/>
              <a:t>Software in Virtualized Environments."</a:t>
            </a:r>
            <a:r>
              <a:rPr lang="en-US" sz="1400" dirty="0"/>
              <a:t> Cluster, Cloud </a:t>
            </a:r>
            <a:r>
              <a:rPr lang="en-US" sz="1400" dirty="0" smtClean="0"/>
              <a:t>and Grid </a:t>
            </a:r>
            <a:r>
              <a:rPr lang="en-US" sz="1400" dirty="0"/>
              <a:t>Computing (</a:t>
            </a:r>
            <a:r>
              <a:rPr lang="en-US" sz="1400" dirty="0" err="1"/>
              <a:t>CCGrid</a:t>
            </a:r>
            <a:r>
              <a:rPr lang="en-US" sz="1400" dirty="0"/>
              <a:t>), 2014 14th IEEE/ACM </a:t>
            </a:r>
            <a:r>
              <a:rPr lang="en-US" sz="1400" dirty="0" smtClean="0"/>
              <a:t>International </a:t>
            </a:r>
            <a:r>
              <a:rPr lang="is-IS" sz="1400" dirty="0" smtClean="0"/>
              <a:t>Symposium </a:t>
            </a:r>
            <a:r>
              <a:rPr lang="is-IS" sz="1400" dirty="0"/>
              <a:t>on. IEEE, 2014</a:t>
            </a:r>
            <a:r>
              <a:rPr lang="is-IS" dirty="0"/>
              <a:t>.</a:t>
            </a:r>
            <a:endParaRPr lang="it-IT" sz="5400" baseline="30000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64994" y="3277631"/>
            <a:ext cx="8747126" cy="2325311"/>
          </a:xfrm>
        </p:spPr>
        <p:txBody>
          <a:bodyPr/>
          <a:lstStyle/>
          <a:p>
            <a:r>
              <a:rPr lang="en-US" sz="2000" dirty="0" smtClean="0"/>
              <a:t>Alternative Disk I/O evaluation using Unix-like command </a:t>
            </a:r>
            <a:r>
              <a:rPr lang="en-US" sz="2000" b="1" dirty="0" err="1" smtClean="0">
                <a:latin typeface="Calibri"/>
                <a:cs typeface="Calibri"/>
              </a:rPr>
              <a:t>dd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used</a:t>
            </a:r>
            <a:r>
              <a:rPr lang="it-IT" sz="1800" dirty="0" smtClean="0"/>
              <a:t> for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things</a:t>
            </a:r>
            <a:r>
              <a:rPr lang="it-IT" sz="1800" dirty="0" smtClean="0"/>
              <a:t>: </a:t>
            </a:r>
            <a:r>
              <a:rPr lang="it-IT" sz="1800" dirty="0" err="1" smtClean="0"/>
              <a:t>recovering</a:t>
            </a:r>
            <a:r>
              <a:rPr lang="it-IT" sz="1800" dirty="0" smtClean="0"/>
              <a:t> data, </a:t>
            </a:r>
            <a:r>
              <a:rPr lang="it-IT" sz="1800" dirty="0" err="1" smtClean="0"/>
              <a:t>backing</a:t>
            </a:r>
            <a:r>
              <a:rPr lang="it-IT" sz="1800" dirty="0" smtClean="0"/>
              <a:t> up </a:t>
            </a:r>
            <a:r>
              <a:rPr lang="it-IT" sz="1800" dirty="0" err="1" smtClean="0"/>
              <a:t>function</a:t>
            </a:r>
            <a:r>
              <a:rPr lang="it-IT" sz="1800" dirty="0" smtClean="0"/>
              <a:t>, data </a:t>
            </a:r>
            <a:r>
              <a:rPr lang="it-IT" sz="1800" dirty="0" err="1" smtClean="0"/>
              <a:t>conversion</a:t>
            </a:r>
            <a:r>
              <a:rPr lang="it-IT" sz="1800" dirty="0" smtClean="0"/>
              <a:t> etc.</a:t>
            </a:r>
          </a:p>
          <a:p>
            <a:pPr lvl="1"/>
            <a:r>
              <a:rPr lang="it-IT" sz="1800" dirty="0" err="1" smtClean="0"/>
              <a:t>We</a:t>
            </a:r>
            <a:r>
              <a:rPr lang="it-IT" sz="1800" dirty="0" smtClean="0"/>
              <a:t> use </a:t>
            </a:r>
            <a:r>
              <a:rPr lang="it-IT" sz="1800" dirty="0" err="1" smtClean="0"/>
              <a:t>dd</a:t>
            </a:r>
            <a:r>
              <a:rPr lang="it-IT" sz="1800" dirty="0" smtClean="0"/>
              <a:t> to </a:t>
            </a:r>
            <a:r>
              <a:rPr lang="it-IT" sz="1800" dirty="0" err="1" smtClean="0"/>
              <a:t>read</a:t>
            </a:r>
            <a:r>
              <a:rPr lang="it-IT" sz="1800" dirty="0" smtClean="0"/>
              <a:t> and </a:t>
            </a:r>
            <a:r>
              <a:rPr lang="it-IT" sz="1800" dirty="0" err="1" smtClean="0"/>
              <a:t>write</a:t>
            </a:r>
            <a:r>
              <a:rPr lang="it-IT" sz="1800" dirty="0" smtClean="0"/>
              <a:t> from special </a:t>
            </a:r>
            <a:r>
              <a:rPr lang="it-IT" sz="1800" dirty="0" err="1" smtClean="0"/>
              <a:t>device</a:t>
            </a:r>
            <a:r>
              <a:rPr lang="it-IT" sz="1800" dirty="0" smtClean="0"/>
              <a:t> </a:t>
            </a:r>
            <a:r>
              <a:rPr lang="it-IT" sz="1800" dirty="0" err="1" smtClean="0"/>
              <a:t>files</a:t>
            </a:r>
            <a:r>
              <a:rPr lang="it-IT" sz="1800" dirty="0" smtClean="0"/>
              <a:t> (</a:t>
            </a:r>
            <a:r>
              <a:rPr lang="it-IT" sz="1800" i="1" dirty="0" smtClean="0"/>
              <a:t>/</a:t>
            </a:r>
            <a:r>
              <a:rPr lang="it-IT" sz="1800" i="1" dirty="0" err="1" smtClean="0"/>
              <a:t>dev</a:t>
            </a:r>
            <a:r>
              <a:rPr lang="it-IT" sz="1800" i="1" dirty="0" smtClean="0"/>
              <a:t>/zero/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smtClean="0"/>
              <a:t>Test file </a:t>
            </a:r>
            <a:r>
              <a:rPr lang="it-IT" sz="1800" dirty="0" err="1" smtClean="0"/>
              <a:t>size</a:t>
            </a:r>
            <a:r>
              <a:rPr lang="it-IT" sz="1800" dirty="0" smtClean="0"/>
              <a:t> of 50 </a:t>
            </a:r>
            <a:r>
              <a:rPr lang="it-IT" sz="1800" dirty="0" err="1" smtClean="0"/>
              <a:t>Gib</a:t>
            </a:r>
            <a:r>
              <a:rPr lang="it-IT" sz="1800" dirty="0" smtClean="0"/>
              <a:t> – </a:t>
            </a:r>
            <a:r>
              <a:rPr lang="it-IT" sz="1800" dirty="0" err="1" smtClean="0"/>
              <a:t>Block</a:t>
            </a:r>
            <a:r>
              <a:rPr lang="it-IT" sz="1800" dirty="0" smtClean="0"/>
              <a:t> </a:t>
            </a:r>
            <a:r>
              <a:rPr lang="it-IT" sz="1800" dirty="0" err="1" smtClean="0"/>
              <a:t>size</a:t>
            </a:r>
            <a:r>
              <a:rPr lang="it-IT" sz="1800" dirty="0" smtClean="0"/>
              <a:t> (512 and 1024 </a:t>
            </a:r>
            <a:r>
              <a:rPr lang="it-IT" sz="1800" dirty="0" err="1" smtClean="0"/>
              <a:t>bytes</a:t>
            </a:r>
            <a:r>
              <a:rPr lang="it-IT" sz="1800" dirty="0" smtClean="0"/>
              <a:t>)</a:t>
            </a:r>
            <a:endParaRPr lang="it-IT" sz="1800" baseline="30000" dirty="0" smtClean="0"/>
          </a:p>
          <a:p>
            <a:pPr marL="3556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071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Hypervisors, Containers, other solutions</a:t>
            </a:r>
          </a:p>
          <a:p>
            <a:r>
              <a:rPr lang="en-US" dirty="0" smtClean="0"/>
              <a:t>Methodology and Experimental Setup</a:t>
            </a:r>
          </a:p>
          <a:p>
            <a:r>
              <a:rPr lang="en-US" dirty="0" smtClean="0"/>
              <a:t>Benchmark 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Disk I/O Performance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97999"/>
              </p:ext>
            </p:extLst>
          </p:nvPr>
        </p:nvGraphicFramePr>
        <p:xfrm>
          <a:off x="2758963" y="1325084"/>
          <a:ext cx="4002692" cy="28049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1346"/>
                <a:gridCol w="2001346"/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Platform</a:t>
                      </a:r>
                      <a:endParaRPr lang="it-IT" b="1" dirty="0"/>
                    </a:p>
                  </a:txBody>
                  <a:tcPr>
                    <a:solidFill>
                      <a:srgbClr val="003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Disk I/O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speed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Native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122 MB/s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LXC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92 MB/s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Docker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113 MB/s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KVM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49.8</a:t>
                      </a:r>
                      <a:r>
                        <a:rPr lang="en-US" sz="1800" kern="1200" baseline="0" dirty="0" smtClean="0">
                          <a:effectLst/>
                        </a:rPr>
                        <a:t> MB/s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64994" y="4293631"/>
            <a:ext cx="8747126" cy="2325311"/>
          </a:xfrm>
        </p:spPr>
        <p:txBody>
          <a:bodyPr/>
          <a:lstStyle/>
          <a:p>
            <a:r>
              <a:rPr lang="it-IT" sz="2000" b="1" dirty="0"/>
              <a:t>d</a:t>
            </a:r>
            <a:r>
              <a:rPr lang="en-US" sz="2000" b="1" dirty="0" smtClean="0"/>
              <a:t>d</a:t>
            </a:r>
            <a:r>
              <a:rPr lang="en-US" sz="2000" dirty="0" smtClean="0"/>
              <a:t> (average over 20 run) results show:</a:t>
            </a:r>
          </a:p>
          <a:p>
            <a:pPr lvl="1"/>
            <a:r>
              <a:rPr lang="it-IT" sz="1800" dirty="0" err="1" smtClean="0"/>
              <a:t>Bonnie</a:t>
            </a:r>
            <a:r>
              <a:rPr lang="it-IT" sz="1800" dirty="0" smtClean="0"/>
              <a:t>++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 are </a:t>
            </a:r>
            <a:r>
              <a:rPr lang="it-IT" sz="1800" dirty="0" err="1" smtClean="0"/>
              <a:t>approximately</a:t>
            </a:r>
            <a:r>
              <a:rPr lang="it-IT" sz="1800" dirty="0" smtClean="0"/>
              <a:t> </a:t>
            </a:r>
            <a:r>
              <a:rPr lang="it-IT" sz="1800" dirty="0" err="1" smtClean="0"/>
              <a:t>confirmed</a:t>
            </a:r>
            <a:endParaRPr lang="it-IT" sz="1800" dirty="0" smtClean="0"/>
          </a:p>
          <a:p>
            <a:pPr lvl="1"/>
            <a:r>
              <a:rPr lang="it-IT" sz="1800" dirty="0" smtClean="0"/>
              <a:t>Native, KVM, and LXC </a:t>
            </a:r>
            <a:r>
              <a:rPr lang="it-IT" sz="1800" dirty="0" err="1" smtClean="0"/>
              <a:t>obtained</a:t>
            </a:r>
            <a:r>
              <a:rPr lang="it-IT" sz="1800" dirty="0" smtClean="0"/>
              <a:t> </a:t>
            </a:r>
            <a:r>
              <a:rPr lang="it-IT" sz="1800" dirty="0" err="1" smtClean="0"/>
              <a:t>always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output (</a:t>
            </a:r>
            <a:r>
              <a:rPr lang="it-IT" sz="1800" dirty="0" err="1" smtClean="0"/>
              <a:t>without</a:t>
            </a:r>
            <a:r>
              <a:rPr lang="it-IT" sz="1800" dirty="0" smtClean="0"/>
              <a:t> </a:t>
            </a:r>
            <a:r>
              <a:rPr lang="it-IT" sz="1800" dirty="0" err="1" smtClean="0"/>
              <a:t>any</a:t>
            </a:r>
            <a:r>
              <a:rPr lang="it-IT" sz="1800" dirty="0" smtClean="0"/>
              <a:t> </a:t>
            </a:r>
            <a:r>
              <a:rPr lang="it-IT" sz="1800" dirty="0" err="1" smtClean="0"/>
              <a:t>valuable</a:t>
            </a:r>
            <a:r>
              <a:rPr lang="it-IT" sz="1800" dirty="0" smtClean="0"/>
              <a:t> </a:t>
            </a:r>
            <a:r>
              <a:rPr lang="it-IT" sz="1800" dirty="0" err="1" smtClean="0"/>
              <a:t>deviation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err="1" smtClean="0"/>
              <a:t>Docker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performing</a:t>
            </a:r>
            <a:r>
              <a:rPr lang="it-IT" sz="1800" dirty="0" smtClean="0"/>
              <a:t> (for </a:t>
            </a:r>
            <a:r>
              <a:rPr lang="it-IT" sz="1800" dirty="0" err="1" smtClean="0"/>
              <a:t>few</a:t>
            </a:r>
            <a:r>
              <a:rPr lang="it-IT" sz="1800" dirty="0" smtClean="0"/>
              <a:t> </a:t>
            </a:r>
            <a:r>
              <a:rPr lang="it-IT" sz="1800" dirty="0" err="1" smtClean="0"/>
              <a:t>run</a:t>
            </a:r>
            <a:r>
              <a:rPr lang="it-IT" sz="1800" dirty="0" smtClean="0"/>
              <a:t>)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Native </a:t>
            </a:r>
            <a:r>
              <a:rPr lang="it-IT" sz="1800" dirty="0" err="1" smtClean="0"/>
              <a:t>distribution</a:t>
            </a:r>
            <a:r>
              <a:rPr lang="it-IT" sz="1800" dirty="0" smtClean="0"/>
              <a:t> (135 MB/</a:t>
            </a:r>
            <a:r>
              <a:rPr lang="it-IT" sz="1800" dirty="0" err="1" smtClean="0"/>
              <a:t>s</a:t>
            </a:r>
            <a:r>
              <a:rPr lang="it-IT" sz="1800" dirty="0" smtClean="0"/>
              <a:t>)</a:t>
            </a:r>
          </a:p>
          <a:p>
            <a:pPr lvl="1"/>
            <a:endParaRPr lang="it-IT" sz="1800" baseline="30000" dirty="0" smtClean="0"/>
          </a:p>
          <a:p>
            <a:pPr marL="3556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756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Memory Performance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8766796" cy="3538537"/>
          </a:xfrm>
        </p:spPr>
        <p:txBody>
          <a:bodyPr/>
          <a:lstStyle/>
          <a:p>
            <a:r>
              <a:rPr lang="it-IT" dirty="0"/>
              <a:t>B</a:t>
            </a:r>
            <a:r>
              <a:rPr lang="it-IT" dirty="0" smtClean="0"/>
              <a:t>enchmark </a:t>
            </a:r>
            <a:r>
              <a:rPr lang="it-IT" dirty="0" err="1" smtClean="0"/>
              <a:t>tools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/>
            <a:r>
              <a:rPr lang="it-IT" b="1" i="1" dirty="0" smtClean="0"/>
              <a:t>STREAM</a:t>
            </a:r>
          </a:p>
          <a:p>
            <a:pPr marL="35560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40" y="2626006"/>
            <a:ext cx="115070" cy="3583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620" y="2604550"/>
            <a:ext cx="1148631" cy="3560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729" y="2340070"/>
            <a:ext cx="951583" cy="7458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729" y="2417872"/>
            <a:ext cx="791669" cy="72943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818261" y="2947248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266" y="2518265"/>
            <a:ext cx="1024521" cy="5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Memory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91903"/>
              </p:ext>
            </p:extLst>
          </p:nvPr>
        </p:nvGraphicFramePr>
        <p:xfrm>
          <a:off x="5036204" y="1670708"/>
          <a:ext cx="4002692" cy="28049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1346"/>
                <a:gridCol w="2001346"/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Operation</a:t>
                      </a:r>
                      <a:endParaRPr lang="it-IT" b="1" dirty="0"/>
                    </a:p>
                  </a:txBody>
                  <a:tcPr>
                    <a:solidFill>
                      <a:srgbClr val="003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Kernel</a:t>
                      </a:r>
                      <a:endParaRPr lang="it-IT" dirty="0"/>
                    </a:p>
                  </a:txBody>
                  <a:tcPr>
                    <a:solidFill>
                      <a:srgbClr val="003A88"/>
                    </a:solidFill>
                  </a:tcPr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Copy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x[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= y[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Scale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x[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= q * y[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Add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x[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= y[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+ z[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Triad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x[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= y[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 + q * z[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]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egnaposto contenuto 2"/>
          <p:cNvSpPr>
            <a:spLocks noGrp="1"/>
          </p:cNvSpPr>
          <p:nvPr>
            <p:ph sz="half" idx="1"/>
          </p:nvPr>
        </p:nvSpPr>
        <p:spPr>
          <a:xfrm>
            <a:off x="288597" y="1795463"/>
            <a:ext cx="4484852" cy="2583847"/>
          </a:xfrm>
        </p:spPr>
        <p:txBody>
          <a:bodyPr/>
          <a:lstStyle/>
          <a:p>
            <a:r>
              <a:rPr lang="it-IT" i="1" dirty="0" smtClean="0"/>
              <a:t>STREAM</a:t>
            </a:r>
            <a:r>
              <a:rPr lang="it-IT" dirty="0" smtClean="0"/>
              <a:t> Test</a:t>
            </a:r>
          </a:p>
          <a:p>
            <a:pPr lvl="1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measures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r>
              <a:rPr lang="it-IT" dirty="0" smtClean="0"/>
              <a:t> performance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</a:t>
            </a:r>
            <a:r>
              <a:rPr lang="it-IT" dirty="0" err="1" smtClean="0"/>
              <a:t>kernel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Strong </a:t>
            </a:r>
            <a:r>
              <a:rPr lang="it-IT" dirty="0" err="1" smtClean="0"/>
              <a:t>dependency</a:t>
            </a:r>
            <a:r>
              <a:rPr lang="it-IT" dirty="0" smtClean="0"/>
              <a:t> to the CPU cache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Big </a:t>
            </a:r>
            <a:r>
              <a:rPr lang="it-IT" dirty="0" err="1" smtClean="0">
                <a:sym typeface="Wingdings"/>
              </a:rPr>
              <a:t>Stream</a:t>
            </a:r>
            <a:r>
              <a:rPr lang="it-IT" dirty="0" smtClean="0">
                <a:sym typeface="Wingdings"/>
              </a:rPr>
              <a:t> Array</a:t>
            </a: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84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Memory Performance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69" y="1478017"/>
            <a:ext cx="5001393" cy="29888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9959" y="4742896"/>
            <a:ext cx="8747126" cy="2325311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STREAM </a:t>
            </a:r>
            <a:r>
              <a:rPr lang="en-US" sz="2000" b="1" dirty="0" smtClean="0"/>
              <a:t>memory test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smtClean="0"/>
              <a:t>KVM, </a:t>
            </a:r>
            <a:r>
              <a:rPr lang="it-IT" sz="1800" dirty="0" err="1" smtClean="0"/>
              <a:t>Docker</a:t>
            </a:r>
            <a:r>
              <a:rPr lang="it-IT" sz="1800" dirty="0" smtClean="0"/>
              <a:t>, and LXC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reach</a:t>
            </a:r>
            <a:r>
              <a:rPr lang="it-IT" sz="1800" dirty="0" smtClean="0"/>
              <a:t> performance </a:t>
            </a:r>
            <a:r>
              <a:rPr lang="it-IT" sz="1800" dirty="0" err="1" smtClean="0"/>
              <a:t>similar</a:t>
            </a:r>
            <a:r>
              <a:rPr lang="it-IT" sz="1800" dirty="0" smtClean="0"/>
              <a:t> to the native </a:t>
            </a:r>
            <a:r>
              <a:rPr lang="it-IT" sz="1800" dirty="0" err="1" smtClean="0"/>
              <a:t>execution</a:t>
            </a:r>
            <a:endParaRPr lang="it-IT" sz="1800" dirty="0" smtClean="0"/>
          </a:p>
          <a:p>
            <a:pPr lvl="1"/>
            <a:r>
              <a:rPr lang="it-IT" sz="1800" dirty="0" err="1" smtClean="0"/>
              <a:t>OSv</a:t>
            </a:r>
            <a:r>
              <a:rPr lang="it-IT" sz="1800" dirty="0" smtClean="0"/>
              <a:t> </a:t>
            </a:r>
            <a:r>
              <a:rPr lang="it-IT" sz="1800" dirty="0" err="1" smtClean="0"/>
              <a:t>introduces</a:t>
            </a:r>
            <a:r>
              <a:rPr lang="it-IT" sz="1800" dirty="0" smtClean="0"/>
              <a:t> a </a:t>
            </a:r>
            <a:r>
              <a:rPr lang="it-IT" sz="1800" dirty="0" err="1" smtClean="0"/>
              <a:t>considerable</a:t>
            </a:r>
            <a:r>
              <a:rPr lang="it-IT" sz="1800" dirty="0" smtClean="0"/>
              <a:t> gap </a:t>
            </a:r>
            <a:r>
              <a:rPr lang="it-IT" sz="1800" dirty="0" err="1" smtClean="0"/>
              <a:t>compared</a:t>
            </a:r>
            <a:r>
              <a:rPr lang="it-IT" sz="1800" dirty="0" smtClean="0"/>
              <a:t> with the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platforms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3933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64994" y="1486596"/>
            <a:ext cx="8747126" cy="2923804"/>
          </a:xfrm>
        </p:spPr>
        <p:txBody>
          <a:bodyPr/>
          <a:lstStyle/>
          <a:p>
            <a:r>
              <a:rPr lang="en-US" sz="2000" dirty="0" smtClean="0"/>
              <a:t>Network performance evaluation </a:t>
            </a:r>
            <a:r>
              <a:rPr lang="it-IT" sz="2000" dirty="0" smtClean="0"/>
              <a:t>–</a:t>
            </a:r>
            <a:r>
              <a:rPr lang="en-US" sz="2000" dirty="0" smtClean="0"/>
              <a:t> Experimental setup:</a:t>
            </a:r>
          </a:p>
          <a:p>
            <a:pPr lvl="1"/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identical</a:t>
            </a:r>
            <a:r>
              <a:rPr lang="it-IT" sz="1800" dirty="0" smtClean="0"/>
              <a:t> </a:t>
            </a:r>
            <a:r>
              <a:rPr lang="it-IT" sz="1800" dirty="0" err="1" smtClean="0"/>
              <a:t>hosts</a:t>
            </a:r>
            <a:r>
              <a:rPr lang="it-IT" sz="1800" smtClean="0"/>
              <a:t> directly</a:t>
            </a:r>
            <a:r>
              <a:rPr lang="it-IT" sz="1800" dirty="0" smtClean="0"/>
              <a:t> </a:t>
            </a:r>
            <a:r>
              <a:rPr lang="it-IT" sz="1800" dirty="0" err="1" smtClean="0"/>
              <a:t>connected</a:t>
            </a:r>
            <a:r>
              <a:rPr lang="it-IT" sz="1800" dirty="0" smtClean="0"/>
              <a:t> with 10 Gigabit Ethernet Link</a:t>
            </a:r>
          </a:p>
          <a:p>
            <a:pPr lvl="1"/>
            <a:r>
              <a:rPr lang="it-IT" sz="1800" b="1" i="1" dirty="0" err="1" smtClean="0"/>
              <a:t>Netperf</a:t>
            </a:r>
            <a:r>
              <a:rPr lang="it-IT" sz="1800" dirty="0" smtClean="0"/>
              <a:t> benchmark </a:t>
            </a:r>
            <a:r>
              <a:rPr lang="it-IT" sz="1800" dirty="0" err="1" smtClean="0"/>
              <a:t>tool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used</a:t>
            </a:r>
            <a:endParaRPr lang="it-IT" sz="1800" dirty="0" smtClean="0"/>
          </a:p>
          <a:p>
            <a:pPr lvl="1"/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host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running</a:t>
            </a:r>
            <a:r>
              <a:rPr lang="it-IT" sz="1800" dirty="0" smtClean="0"/>
              <a:t> </a:t>
            </a:r>
            <a:r>
              <a:rPr lang="it-IT" sz="1800" b="1" i="1" dirty="0" err="1" smtClean="0"/>
              <a:t>netperf</a:t>
            </a:r>
            <a:r>
              <a:rPr lang="it-IT" sz="1800" b="1" i="1" dirty="0" smtClean="0"/>
              <a:t> client </a:t>
            </a:r>
            <a:r>
              <a:rPr lang="it-IT" sz="1800" dirty="0" smtClean="0"/>
              <a:t>and the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b="1" i="1" dirty="0" err="1" smtClean="0"/>
              <a:t>netperf</a:t>
            </a:r>
            <a:r>
              <a:rPr lang="it-IT" sz="1800" b="1" i="1" dirty="0" smtClean="0"/>
              <a:t> server</a:t>
            </a:r>
          </a:p>
          <a:p>
            <a:pPr lvl="1"/>
            <a:r>
              <a:rPr lang="it-IT" sz="1800" b="1" i="1" dirty="0" err="1"/>
              <a:t>n</a:t>
            </a:r>
            <a:r>
              <a:rPr lang="it-IT" sz="1800" b="1" i="1" dirty="0" err="1" smtClean="0"/>
              <a:t>etperf</a:t>
            </a:r>
            <a:r>
              <a:rPr lang="it-IT" sz="1800" b="1" i="1" dirty="0" smtClean="0"/>
              <a:t> server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running</a:t>
            </a:r>
            <a:r>
              <a:rPr lang="it-IT" sz="1800" dirty="0" smtClean="0"/>
              <a:t> on the </a:t>
            </a:r>
            <a:r>
              <a:rPr lang="it-IT" sz="1800" dirty="0" err="1" smtClean="0"/>
              <a:t>tested</a:t>
            </a:r>
            <a:r>
              <a:rPr lang="it-IT" sz="1800" dirty="0" smtClean="0"/>
              <a:t> </a:t>
            </a:r>
            <a:r>
              <a:rPr lang="it-IT" sz="1800" dirty="0" err="1" smtClean="0"/>
              <a:t>platform</a:t>
            </a:r>
            <a:endParaRPr lang="it-IT" sz="1800" b="1" i="1" dirty="0" smtClean="0"/>
          </a:p>
          <a:p>
            <a:pPr lvl="1"/>
            <a:r>
              <a:rPr lang="it-IT" sz="1800" dirty="0" smtClean="0"/>
              <a:t>60 </a:t>
            </a:r>
            <a:r>
              <a:rPr lang="it-IT" sz="1800" dirty="0" err="1" smtClean="0"/>
              <a:t>seconds</a:t>
            </a:r>
            <a:r>
              <a:rPr lang="it-IT" sz="1800" dirty="0" smtClean="0"/>
              <a:t> </a:t>
            </a:r>
            <a:r>
              <a:rPr lang="it-IT" sz="1800" dirty="0" err="1" smtClean="0"/>
              <a:t>each</a:t>
            </a:r>
            <a:r>
              <a:rPr lang="it-IT" sz="1800" dirty="0" smtClean="0"/>
              <a:t> test</a:t>
            </a:r>
          </a:p>
          <a:p>
            <a:pPr lvl="1"/>
            <a:r>
              <a:rPr lang="it-IT" sz="1800" b="1" i="1" dirty="0" smtClean="0"/>
              <a:t>TCP_STREAM, TCP_RR, UDP_STREAM, UDP_RR </a:t>
            </a:r>
            <a:endParaRPr lang="it-IT" sz="1800" dirty="0" smtClean="0"/>
          </a:p>
          <a:p>
            <a:pPr lvl="1"/>
            <a:r>
              <a:rPr lang="it-IT" sz="1800" dirty="0" smtClean="0"/>
              <a:t>IPv4 </a:t>
            </a:r>
            <a:r>
              <a:rPr lang="it-IT" sz="1800" dirty="0" err="1" smtClean="0"/>
              <a:t>addresses</a:t>
            </a:r>
            <a:r>
              <a:rPr lang="it-IT" sz="1800" dirty="0" smtClean="0"/>
              <a:t> </a:t>
            </a:r>
          </a:p>
          <a:p>
            <a:pPr marL="355600" lvl="1" indent="0">
              <a:buNone/>
            </a:pPr>
            <a:endParaRPr lang="en-US" sz="1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13" y="4578996"/>
            <a:ext cx="1743075" cy="15049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27" y="4492569"/>
            <a:ext cx="1743075" cy="1504950"/>
          </a:xfrm>
          <a:prstGeom prst="rect">
            <a:avLst/>
          </a:prstGeom>
        </p:spPr>
      </p:pic>
      <p:cxnSp>
        <p:nvCxnSpPr>
          <p:cNvPr id="3" name="Connettore 1 2"/>
          <p:cNvCxnSpPr>
            <a:stCxn id="9" idx="3"/>
          </p:cNvCxnSpPr>
          <p:nvPr/>
        </p:nvCxnSpPr>
        <p:spPr bwMode="auto">
          <a:xfrm>
            <a:off x="2830188" y="5331471"/>
            <a:ext cx="3860239" cy="224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60" y="4949350"/>
            <a:ext cx="549259" cy="3043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790" y="5403429"/>
            <a:ext cx="675170" cy="2093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23" y="4949350"/>
            <a:ext cx="447645" cy="3508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962" y="5253669"/>
            <a:ext cx="446343" cy="41125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438987" y="6083946"/>
            <a:ext cx="840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7078936" y="5997519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853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8766796" cy="3538537"/>
          </a:xfrm>
        </p:spPr>
        <p:txBody>
          <a:bodyPr/>
          <a:lstStyle/>
          <a:p>
            <a:r>
              <a:rPr lang="it-IT" dirty="0"/>
              <a:t>B</a:t>
            </a:r>
            <a:r>
              <a:rPr lang="it-IT" dirty="0" smtClean="0"/>
              <a:t>enchmark </a:t>
            </a:r>
            <a:r>
              <a:rPr lang="it-IT" dirty="0" err="1" smtClean="0"/>
              <a:t>tools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/>
            <a:r>
              <a:rPr lang="it-IT" b="1" i="1" dirty="0" err="1" smtClean="0"/>
              <a:t>Netperf</a:t>
            </a:r>
            <a:endParaRPr lang="it-IT" b="1" i="1" dirty="0" smtClean="0"/>
          </a:p>
          <a:p>
            <a:pPr lvl="1"/>
            <a:r>
              <a:rPr lang="it-IT" b="1" i="1" dirty="0" err="1" smtClean="0"/>
              <a:t>Iperf</a:t>
            </a:r>
            <a:endParaRPr lang="it-IT" b="1" i="1" dirty="0" smtClean="0"/>
          </a:p>
          <a:p>
            <a:pPr marL="35560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547" y="2626005"/>
            <a:ext cx="223386" cy="6956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620" y="2778883"/>
            <a:ext cx="1148631" cy="3560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729" y="2514403"/>
            <a:ext cx="951583" cy="7458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729" y="2592205"/>
            <a:ext cx="791669" cy="72943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818261" y="3121581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266" y="2692598"/>
            <a:ext cx="1024521" cy="5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616" y="1325084"/>
            <a:ext cx="5175302" cy="30600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3223610" cy="1961985"/>
          </a:xfrm>
        </p:spPr>
        <p:txBody>
          <a:bodyPr/>
          <a:lstStyle/>
          <a:p>
            <a:r>
              <a:rPr lang="it-IT" i="1" dirty="0" smtClean="0"/>
              <a:t>TCP_STREAM</a:t>
            </a:r>
            <a:r>
              <a:rPr lang="it-IT" dirty="0" smtClean="0"/>
              <a:t> Test</a:t>
            </a:r>
          </a:p>
          <a:p>
            <a:pPr lvl="1"/>
            <a:r>
              <a:rPr lang="it-IT" dirty="0" smtClean="0"/>
              <a:t>Default test in </a:t>
            </a:r>
            <a:r>
              <a:rPr lang="it-IT" b="1" dirty="0" err="1" smtClean="0"/>
              <a:t>netperf</a:t>
            </a:r>
            <a:endParaRPr lang="it-IT" b="1" dirty="0" smtClean="0"/>
          </a:p>
          <a:p>
            <a:pPr lvl="1"/>
            <a:r>
              <a:rPr lang="it-IT" dirty="0" smtClean="0"/>
              <a:t>Simple TCP data </a:t>
            </a:r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client and server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9959" y="4742896"/>
            <a:ext cx="8747126" cy="1715817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TCP_STREAM </a:t>
            </a:r>
            <a:r>
              <a:rPr lang="en-US" sz="2000" b="1" dirty="0" smtClean="0"/>
              <a:t>test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err="1" smtClean="0"/>
              <a:t>Docker</a:t>
            </a:r>
            <a:r>
              <a:rPr lang="it-IT" sz="1800" dirty="0" smtClean="0"/>
              <a:t> and LXC </a:t>
            </a:r>
            <a:r>
              <a:rPr lang="it-IT" sz="1800" dirty="0" err="1" smtClean="0"/>
              <a:t>achieve</a:t>
            </a:r>
            <a:r>
              <a:rPr lang="it-IT" sz="1800" dirty="0" smtClean="0"/>
              <a:t> </a:t>
            </a:r>
            <a:r>
              <a:rPr lang="it-IT" sz="1800" dirty="0" err="1" smtClean="0"/>
              <a:t>almost</a:t>
            </a:r>
            <a:r>
              <a:rPr lang="it-IT" sz="1800" dirty="0" smtClean="0"/>
              <a:t> </a:t>
            </a:r>
            <a:r>
              <a:rPr lang="it-IT" sz="1800" dirty="0" err="1" smtClean="0"/>
              <a:t>equal</a:t>
            </a:r>
            <a:r>
              <a:rPr lang="it-IT" sz="1800" dirty="0" smtClean="0"/>
              <a:t> performance </a:t>
            </a:r>
            <a:r>
              <a:rPr lang="it-IT" sz="1800" dirty="0" err="1" smtClean="0"/>
              <a:t>compared</a:t>
            </a:r>
            <a:r>
              <a:rPr lang="it-IT" sz="1800" dirty="0" smtClean="0"/>
              <a:t> to Native</a:t>
            </a:r>
          </a:p>
          <a:p>
            <a:pPr lvl="1"/>
            <a:r>
              <a:rPr lang="it-IT" sz="1800" dirty="0" smtClean="0"/>
              <a:t>KVM </a:t>
            </a:r>
            <a:r>
              <a:rPr lang="it-IT" sz="1800" dirty="0" err="1" smtClean="0"/>
              <a:t>is</a:t>
            </a:r>
            <a:r>
              <a:rPr lang="it-IT" sz="1800" dirty="0" smtClean="0"/>
              <a:t> 28.41% </a:t>
            </a:r>
            <a:r>
              <a:rPr lang="it-IT" sz="1800" dirty="0" err="1" smtClean="0"/>
              <a:t>slower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the non-</a:t>
            </a:r>
            <a:r>
              <a:rPr lang="it-IT" sz="1800" dirty="0" err="1" smtClean="0"/>
              <a:t>virtualized</a:t>
            </a:r>
            <a:r>
              <a:rPr lang="it-IT" sz="1800" dirty="0" smtClean="0"/>
              <a:t> </a:t>
            </a:r>
            <a:r>
              <a:rPr lang="it-IT" sz="1800" dirty="0" err="1" smtClean="0"/>
              <a:t>environment</a:t>
            </a:r>
            <a:endParaRPr lang="it-IT" sz="1800" dirty="0"/>
          </a:p>
          <a:p>
            <a:pPr lvl="1"/>
            <a:r>
              <a:rPr lang="it-IT" sz="1800" dirty="0" err="1" smtClean="0"/>
              <a:t>O</a:t>
            </a:r>
            <a:r>
              <a:rPr lang="it-IT" sz="1800" dirty="0" err="1"/>
              <a:t>S</a:t>
            </a:r>
            <a:r>
              <a:rPr lang="it-IT" sz="1800" dirty="0" err="1" smtClean="0"/>
              <a:t>v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faster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KVM, </a:t>
            </a:r>
            <a:r>
              <a:rPr lang="it-IT" sz="1800" dirty="0" err="1" smtClean="0"/>
              <a:t>but</a:t>
            </a:r>
            <a:r>
              <a:rPr lang="it-IT" sz="1800" dirty="0" smtClean="0"/>
              <a:t> the gap </a:t>
            </a:r>
            <a:r>
              <a:rPr lang="it-IT" sz="1800" dirty="0" err="1" smtClean="0"/>
              <a:t>compared</a:t>
            </a:r>
            <a:r>
              <a:rPr lang="it-IT" sz="1800" dirty="0" smtClean="0"/>
              <a:t> to Native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still</a:t>
            </a:r>
            <a:r>
              <a:rPr lang="it-IT" sz="1800" dirty="0" smtClean="0"/>
              <a:t> high (26,46%)</a:t>
            </a:r>
          </a:p>
        </p:txBody>
      </p:sp>
      <p:sp>
        <p:nvSpPr>
          <p:cNvPr id="9" name="Freccia bidirezionale verticale 8"/>
          <p:cNvSpPr/>
          <p:nvPr/>
        </p:nvSpPr>
        <p:spPr bwMode="auto">
          <a:xfrm>
            <a:off x="4684666" y="1550503"/>
            <a:ext cx="198380" cy="764046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onnettore 1 9"/>
          <p:cNvCxnSpPr/>
          <p:nvPr/>
        </p:nvCxnSpPr>
        <p:spPr bwMode="auto">
          <a:xfrm flipH="1">
            <a:off x="4409887" y="1546030"/>
            <a:ext cx="4529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ccia bidirezionale verticale 17"/>
          <p:cNvSpPr/>
          <p:nvPr/>
        </p:nvSpPr>
        <p:spPr bwMode="auto">
          <a:xfrm>
            <a:off x="8229941" y="1550503"/>
            <a:ext cx="198380" cy="672132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95615" y="1795463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≈28%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42387" y="1775892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≈26%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6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93" y="1409591"/>
            <a:ext cx="5121230" cy="30600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"/>
          </p:nvPr>
        </p:nvSpPr>
        <p:spPr>
          <a:xfrm>
            <a:off x="393701" y="1780990"/>
            <a:ext cx="3365970" cy="3558933"/>
          </a:xfrm>
        </p:spPr>
        <p:txBody>
          <a:bodyPr/>
          <a:lstStyle/>
          <a:p>
            <a:r>
              <a:rPr lang="it-IT" i="1" dirty="0" smtClean="0"/>
              <a:t>TCP_RR (</a:t>
            </a:r>
            <a:r>
              <a:rPr lang="it-IT" i="1" dirty="0" err="1" smtClean="0"/>
              <a:t>Request</a:t>
            </a:r>
            <a:r>
              <a:rPr lang="it-IT" i="1" dirty="0" smtClean="0"/>
              <a:t> and </a:t>
            </a:r>
            <a:r>
              <a:rPr lang="it-IT" i="1" dirty="0" err="1" smtClean="0"/>
              <a:t>Response</a:t>
            </a:r>
            <a:r>
              <a:rPr lang="it-IT" i="1" dirty="0" smtClean="0"/>
              <a:t>)</a:t>
            </a:r>
            <a:r>
              <a:rPr lang="it-IT" dirty="0" smtClean="0"/>
              <a:t> Test</a:t>
            </a:r>
          </a:p>
          <a:p>
            <a:pPr lvl="1"/>
            <a:r>
              <a:rPr lang="it-IT" dirty="0" err="1" smtClean="0"/>
              <a:t>Calculate</a:t>
            </a:r>
            <a:r>
              <a:rPr lang="it-IT" dirty="0" smtClean="0"/>
              <a:t> the </a:t>
            </a:r>
            <a:r>
              <a:rPr lang="it-IT" b="1" dirty="0" err="1" smtClean="0"/>
              <a:t>number</a:t>
            </a:r>
            <a:r>
              <a:rPr lang="it-IT" b="1" dirty="0" smtClean="0"/>
              <a:t> of TCP </a:t>
            </a:r>
            <a:r>
              <a:rPr lang="it-IT" b="1" dirty="0" err="1" smtClean="0"/>
              <a:t>transactions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request</a:t>
            </a:r>
            <a:r>
              <a:rPr lang="it-IT" dirty="0" smtClean="0"/>
              <a:t> and </a:t>
            </a:r>
            <a:r>
              <a:rPr lang="it-IT" dirty="0" err="1" smtClean="0"/>
              <a:t>response</a:t>
            </a:r>
            <a:r>
              <a:rPr lang="it-IT" dirty="0" smtClean="0"/>
              <a:t>) </a:t>
            </a:r>
            <a:r>
              <a:rPr lang="it-IT" dirty="0" err="1" smtClean="0"/>
              <a:t>exchanged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client and server</a:t>
            </a:r>
            <a:endParaRPr lang="it-IT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9959" y="4742896"/>
            <a:ext cx="8747126" cy="1715817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TCP_RR </a:t>
            </a:r>
            <a:r>
              <a:rPr lang="en-US" sz="2000" b="1" dirty="0" smtClean="0"/>
              <a:t>test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err="1" smtClean="0"/>
              <a:t>Docker</a:t>
            </a:r>
            <a:r>
              <a:rPr lang="it-IT" sz="1800" dirty="0" smtClean="0"/>
              <a:t> and LXC introduce a moderate </a:t>
            </a:r>
            <a:r>
              <a:rPr lang="it-IT" sz="1800" dirty="0" err="1" smtClean="0"/>
              <a:t>level</a:t>
            </a:r>
            <a:r>
              <a:rPr lang="it-IT" sz="1800" dirty="0" smtClean="0"/>
              <a:t> of </a:t>
            </a:r>
            <a:r>
              <a:rPr lang="it-IT" sz="1800" dirty="0" err="1" smtClean="0"/>
              <a:t>overhead</a:t>
            </a:r>
            <a:r>
              <a:rPr lang="it-IT" sz="1800" dirty="0" smtClean="0"/>
              <a:t> (19.36% and 17.35%)</a:t>
            </a:r>
          </a:p>
          <a:p>
            <a:pPr lvl="1"/>
            <a:r>
              <a:rPr lang="it-IT" sz="1800" dirty="0" smtClean="0"/>
              <a:t>KVM </a:t>
            </a:r>
            <a:r>
              <a:rPr lang="it-IT" sz="1800" dirty="0" err="1" smtClean="0"/>
              <a:t>offers</a:t>
            </a:r>
            <a:r>
              <a:rPr lang="it-IT" sz="1800" dirty="0" smtClean="0"/>
              <a:t> the </a:t>
            </a:r>
            <a:r>
              <a:rPr lang="it-IT" sz="1800" dirty="0" err="1" smtClean="0"/>
              <a:t>lowest</a:t>
            </a:r>
            <a:r>
              <a:rPr lang="it-IT" sz="1800" dirty="0" smtClean="0"/>
              <a:t> </a:t>
            </a:r>
            <a:r>
              <a:rPr lang="it-IT" sz="1800" dirty="0" err="1" smtClean="0"/>
              <a:t>result</a:t>
            </a:r>
            <a:r>
              <a:rPr lang="it-IT" sz="1800" dirty="0" smtClean="0"/>
              <a:t> (47,35% </a:t>
            </a:r>
            <a:r>
              <a:rPr lang="it-IT" sz="1800" dirty="0" err="1" smtClean="0"/>
              <a:t>slower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native)</a:t>
            </a:r>
            <a:endParaRPr lang="it-IT" sz="1800" dirty="0"/>
          </a:p>
          <a:p>
            <a:pPr lvl="1"/>
            <a:r>
              <a:rPr lang="it-IT" sz="1800" dirty="0" err="1" smtClean="0"/>
              <a:t>O</a:t>
            </a:r>
            <a:r>
              <a:rPr lang="it-IT" sz="1800" dirty="0" err="1"/>
              <a:t>S</a:t>
            </a:r>
            <a:r>
              <a:rPr lang="it-IT" sz="1800" dirty="0" err="1" smtClean="0"/>
              <a:t>v</a:t>
            </a:r>
            <a:r>
              <a:rPr lang="it-IT" sz="1800" dirty="0" smtClean="0"/>
              <a:t> </a:t>
            </a:r>
            <a:r>
              <a:rPr lang="it-IT" sz="1800" dirty="0" err="1" smtClean="0"/>
              <a:t>performs</a:t>
            </a:r>
            <a:r>
              <a:rPr lang="it-IT" sz="1800" dirty="0" smtClean="0"/>
              <a:t>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KVM (</a:t>
            </a:r>
            <a:r>
              <a:rPr lang="it-IT" sz="1800" dirty="0" err="1" smtClean="0"/>
              <a:t>roughly</a:t>
            </a:r>
            <a:r>
              <a:rPr lang="it-IT" sz="1800" dirty="0" smtClean="0"/>
              <a:t> 4% </a:t>
            </a:r>
            <a:r>
              <a:rPr lang="it-IT" sz="1800" dirty="0" err="1" smtClean="0"/>
              <a:t>faster</a:t>
            </a:r>
            <a:r>
              <a:rPr lang="it-IT" sz="1800" dirty="0" smtClean="0"/>
              <a:t>)</a:t>
            </a:r>
          </a:p>
        </p:txBody>
      </p:sp>
      <p:sp>
        <p:nvSpPr>
          <p:cNvPr id="10" name="Freccia bidirezionale verticale 9"/>
          <p:cNvSpPr/>
          <p:nvPr/>
        </p:nvSpPr>
        <p:spPr bwMode="auto">
          <a:xfrm>
            <a:off x="4597235" y="1930103"/>
            <a:ext cx="198380" cy="1103442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 flipH="1">
            <a:off x="4369425" y="1930103"/>
            <a:ext cx="45344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ccia bidirezionale verticale 11"/>
          <p:cNvSpPr/>
          <p:nvPr/>
        </p:nvSpPr>
        <p:spPr bwMode="auto">
          <a:xfrm>
            <a:off x="6438445" y="1930102"/>
            <a:ext cx="198380" cy="395633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13302" y="2127753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≈47%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547688" y="1930102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≈19%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75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0" y="1529991"/>
            <a:ext cx="5100968" cy="30600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3223610" cy="1961985"/>
          </a:xfrm>
        </p:spPr>
        <p:txBody>
          <a:bodyPr/>
          <a:lstStyle/>
          <a:p>
            <a:r>
              <a:rPr lang="it-IT" i="1" dirty="0" smtClean="0"/>
              <a:t>UDP_STREAM</a:t>
            </a:r>
            <a:r>
              <a:rPr lang="it-IT" dirty="0" smtClean="0"/>
              <a:t> Test</a:t>
            </a:r>
          </a:p>
          <a:p>
            <a:pPr lvl="1"/>
            <a:r>
              <a:rPr lang="it-IT" dirty="0" smtClean="0"/>
              <a:t>UDP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b="1" dirty="0" smtClean="0"/>
          </a:p>
          <a:p>
            <a:pPr lvl="1"/>
            <a:r>
              <a:rPr lang="it-IT" dirty="0" smtClean="0"/>
              <a:t>Simple UDP data </a:t>
            </a:r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client and server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29959" y="4742896"/>
            <a:ext cx="8747126" cy="1715817"/>
          </a:xfrm>
        </p:spPr>
        <p:txBody>
          <a:bodyPr/>
          <a:lstStyle/>
          <a:p>
            <a:r>
              <a:rPr lang="en-US" sz="2000" dirty="0" smtClean="0"/>
              <a:t>Results for </a:t>
            </a:r>
            <a:r>
              <a:rPr lang="en-US" sz="2000" b="1" i="1" dirty="0" smtClean="0"/>
              <a:t>UDP_STREAM </a:t>
            </a:r>
            <a:r>
              <a:rPr lang="en-US" sz="2000" b="1" dirty="0" smtClean="0"/>
              <a:t>test</a:t>
            </a:r>
            <a:r>
              <a:rPr lang="en-US" sz="2000" dirty="0" smtClean="0"/>
              <a:t>:</a:t>
            </a:r>
          </a:p>
          <a:p>
            <a:pPr lvl="1"/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platforms</a:t>
            </a:r>
            <a:r>
              <a:rPr lang="it-IT" sz="1800" dirty="0" smtClean="0"/>
              <a:t> </a:t>
            </a:r>
            <a:r>
              <a:rPr lang="it-IT" sz="1800" dirty="0" err="1" smtClean="0"/>
              <a:t>offer</a:t>
            </a:r>
            <a:r>
              <a:rPr lang="it-IT" sz="1800" dirty="0" smtClean="0"/>
              <a:t> </a:t>
            </a:r>
            <a:r>
              <a:rPr lang="it-IT" sz="1800" dirty="0" err="1" smtClean="0"/>
              <a:t>lower</a:t>
            </a:r>
            <a:r>
              <a:rPr lang="it-IT" sz="1800" dirty="0" smtClean="0"/>
              <a:t> </a:t>
            </a:r>
            <a:r>
              <a:rPr lang="it-IT" sz="1800" dirty="0" err="1" smtClean="0"/>
              <a:t>throughput</a:t>
            </a:r>
            <a:r>
              <a:rPr lang="it-IT" sz="1800" dirty="0" smtClean="0"/>
              <a:t> with UDP</a:t>
            </a:r>
          </a:p>
          <a:p>
            <a:pPr lvl="1"/>
            <a:r>
              <a:rPr lang="it-IT" sz="1800" dirty="0" smtClean="0"/>
              <a:t>KVM </a:t>
            </a:r>
            <a:r>
              <a:rPr lang="it-IT" sz="1800" dirty="0" err="1" smtClean="0"/>
              <a:t>overhead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largest</a:t>
            </a:r>
            <a:r>
              <a:rPr lang="it-IT" sz="1800" dirty="0" smtClean="0"/>
              <a:t> (54.35%)</a:t>
            </a:r>
            <a:endParaRPr lang="it-IT" sz="1800" dirty="0"/>
          </a:p>
          <a:p>
            <a:pPr lvl="1"/>
            <a:r>
              <a:rPr lang="it-IT" sz="1800" dirty="0" err="1" smtClean="0"/>
              <a:t>O</a:t>
            </a:r>
            <a:r>
              <a:rPr lang="it-IT" sz="1800" dirty="0" err="1"/>
              <a:t>S</a:t>
            </a:r>
            <a:r>
              <a:rPr lang="it-IT" sz="1800" dirty="0" err="1" smtClean="0"/>
              <a:t>v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faster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KVM, </a:t>
            </a:r>
            <a:r>
              <a:rPr lang="it-IT" sz="1800" dirty="0" err="1" smtClean="0"/>
              <a:t>but</a:t>
            </a:r>
            <a:r>
              <a:rPr lang="it-IT" sz="1800" dirty="0" smtClean="0"/>
              <a:t> the gap </a:t>
            </a:r>
            <a:r>
              <a:rPr lang="it-IT" sz="1800" dirty="0" err="1" smtClean="0"/>
              <a:t>compared</a:t>
            </a:r>
            <a:r>
              <a:rPr lang="it-IT" sz="1800" dirty="0" smtClean="0"/>
              <a:t> to Native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still</a:t>
            </a:r>
            <a:r>
              <a:rPr lang="it-IT" sz="1800" dirty="0" smtClean="0"/>
              <a:t> large (46,88%)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 flipH="1">
            <a:off x="4369425" y="1930102"/>
            <a:ext cx="460766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ccia bidirezionale verticale 10"/>
          <p:cNvSpPr/>
          <p:nvPr/>
        </p:nvSpPr>
        <p:spPr bwMode="auto">
          <a:xfrm>
            <a:off x="6397321" y="1930102"/>
            <a:ext cx="198380" cy="1035836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ccia bidirezionale verticale 11"/>
          <p:cNvSpPr/>
          <p:nvPr/>
        </p:nvSpPr>
        <p:spPr bwMode="auto">
          <a:xfrm>
            <a:off x="5498038" y="1930103"/>
            <a:ext cx="198380" cy="1074912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95708" y="2134017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≈43%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79634" y="2134017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≈42%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19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Performance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5034" y="425669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393699" y="1795463"/>
            <a:ext cx="3444207" cy="1961985"/>
          </a:xfrm>
        </p:spPr>
        <p:txBody>
          <a:bodyPr/>
          <a:lstStyle/>
          <a:p>
            <a:pPr algn="just"/>
            <a:r>
              <a:rPr lang="it-IT" i="1" dirty="0" smtClean="0"/>
              <a:t>UDP_RR</a:t>
            </a:r>
            <a:r>
              <a:rPr lang="it-IT" dirty="0" smtClean="0"/>
              <a:t> Test</a:t>
            </a:r>
          </a:p>
          <a:p>
            <a:pPr lvl="1" algn="just"/>
            <a:r>
              <a:rPr lang="it-IT" dirty="0" err="1"/>
              <a:t>Calculate</a:t>
            </a:r>
            <a:r>
              <a:rPr lang="it-IT" dirty="0"/>
              <a:t> the </a:t>
            </a:r>
            <a:r>
              <a:rPr lang="it-IT" b="1" dirty="0" err="1"/>
              <a:t>number</a:t>
            </a:r>
            <a:r>
              <a:rPr lang="it-IT" b="1" dirty="0"/>
              <a:t> of </a:t>
            </a:r>
            <a:r>
              <a:rPr lang="it-IT" b="1" dirty="0" smtClean="0"/>
              <a:t>UDP </a:t>
            </a:r>
            <a:r>
              <a:rPr lang="it-IT" b="1" dirty="0" err="1"/>
              <a:t>transactions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request</a:t>
            </a:r>
            <a:r>
              <a:rPr lang="it-IT" dirty="0"/>
              <a:t> and </a:t>
            </a:r>
            <a:r>
              <a:rPr lang="it-IT" dirty="0" err="1"/>
              <a:t>response</a:t>
            </a:r>
            <a:r>
              <a:rPr lang="it-IT" dirty="0"/>
              <a:t>) </a:t>
            </a:r>
            <a:r>
              <a:rPr lang="it-IT" dirty="0" err="1"/>
              <a:t>exchanged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client and server</a:t>
            </a:r>
            <a:endParaRPr lang="it-IT" b="1" dirty="0"/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22" y="1466293"/>
            <a:ext cx="5136635" cy="3060000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29959" y="4742896"/>
            <a:ext cx="8747126" cy="1715817"/>
          </a:xfrm>
        </p:spPr>
        <p:txBody>
          <a:bodyPr/>
          <a:lstStyle/>
          <a:p>
            <a:pPr algn="just"/>
            <a:r>
              <a:rPr lang="en-US" sz="2000" dirty="0" smtClean="0"/>
              <a:t>Results </a:t>
            </a:r>
            <a:r>
              <a:rPr lang="en-US" sz="2000" smtClean="0"/>
              <a:t>for </a:t>
            </a:r>
            <a:r>
              <a:rPr lang="en-US" sz="2000" b="1" i="1" smtClean="0"/>
              <a:t>UDP_RR </a:t>
            </a:r>
            <a:r>
              <a:rPr lang="en-US" sz="2000" b="1" dirty="0" smtClean="0"/>
              <a:t>test</a:t>
            </a:r>
            <a:r>
              <a:rPr lang="en-US" sz="2000" dirty="0" smtClean="0"/>
              <a:t>:</a:t>
            </a:r>
          </a:p>
          <a:p>
            <a:pPr lvl="1" algn="just"/>
            <a:r>
              <a:rPr lang="it-IT" sz="1800" dirty="0" err="1" smtClean="0"/>
              <a:t>Similar</a:t>
            </a:r>
            <a:r>
              <a:rPr lang="it-IT" sz="1800" dirty="0" smtClean="0"/>
              <a:t>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 with the TCP_RR test</a:t>
            </a:r>
          </a:p>
          <a:p>
            <a:pPr lvl="1" algn="just"/>
            <a:r>
              <a:rPr lang="it-IT" sz="1800" dirty="0" err="1" smtClean="0"/>
              <a:t>Compared</a:t>
            </a:r>
            <a:r>
              <a:rPr lang="it-IT" sz="1800" dirty="0" smtClean="0"/>
              <a:t> with </a:t>
            </a:r>
            <a:r>
              <a:rPr lang="it-IT" sz="1800" dirty="0"/>
              <a:t>N</a:t>
            </a:r>
            <a:r>
              <a:rPr lang="it-IT" sz="1800" dirty="0" smtClean="0"/>
              <a:t>ative: </a:t>
            </a:r>
            <a:r>
              <a:rPr lang="it-IT" sz="1800" dirty="0" err="1" smtClean="0"/>
              <a:t>Docker</a:t>
            </a:r>
            <a:r>
              <a:rPr lang="it-IT" sz="1800" dirty="0" smtClean="0"/>
              <a:t> 12,13% </a:t>
            </a:r>
            <a:r>
              <a:rPr lang="it-IT" sz="1800" dirty="0" err="1" smtClean="0"/>
              <a:t>slower</a:t>
            </a:r>
            <a:r>
              <a:rPr lang="it-IT" sz="1800" dirty="0" smtClean="0"/>
              <a:t>, LXC 10,82% </a:t>
            </a:r>
            <a:r>
              <a:rPr lang="it-IT" sz="1800" dirty="0" err="1" smtClean="0"/>
              <a:t>slower</a:t>
            </a:r>
            <a:endParaRPr lang="it-IT" sz="1800" dirty="0"/>
          </a:p>
          <a:p>
            <a:pPr marL="2805113" lvl="7" indent="0" algn="just">
              <a:buNone/>
            </a:pPr>
            <a:r>
              <a:rPr lang="it-IT" sz="1800" dirty="0" smtClean="0"/>
              <a:t>  </a:t>
            </a:r>
            <a:r>
              <a:rPr lang="it-IT" sz="1800" dirty="0" err="1" smtClean="0"/>
              <a:t>OSv</a:t>
            </a:r>
            <a:r>
              <a:rPr lang="it-IT" sz="1800" dirty="0" smtClean="0"/>
              <a:t> 43,14% </a:t>
            </a:r>
            <a:r>
              <a:rPr lang="it-IT" sz="1800" dirty="0" err="1" smtClean="0"/>
              <a:t>slower</a:t>
            </a:r>
            <a:r>
              <a:rPr lang="it-IT" sz="1800" dirty="0" smtClean="0"/>
              <a:t>, KVM 45,76% </a:t>
            </a:r>
            <a:r>
              <a:rPr lang="it-IT" sz="1800" dirty="0" err="1" smtClean="0"/>
              <a:t>slower</a:t>
            </a:r>
            <a:r>
              <a:rPr lang="it-IT" sz="1800" dirty="0" smtClean="0"/>
              <a:t> </a:t>
            </a:r>
          </a:p>
        </p:txBody>
      </p:sp>
      <p:cxnSp>
        <p:nvCxnSpPr>
          <p:cNvPr id="11" name="Connettore 1 10"/>
          <p:cNvCxnSpPr/>
          <p:nvPr/>
        </p:nvCxnSpPr>
        <p:spPr bwMode="auto">
          <a:xfrm flipH="1">
            <a:off x="4470400" y="1930102"/>
            <a:ext cx="450668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ccia bidirezionale verticale 11"/>
          <p:cNvSpPr/>
          <p:nvPr/>
        </p:nvSpPr>
        <p:spPr bwMode="auto">
          <a:xfrm>
            <a:off x="8273563" y="1930102"/>
            <a:ext cx="198380" cy="1035836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ccia bidirezionale verticale 12"/>
          <p:cNvSpPr/>
          <p:nvPr/>
        </p:nvSpPr>
        <p:spPr bwMode="auto">
          <a:xfrm>
            <a:off x="6489657" y="1930102"/>
            <a:ext cx="198380" cy="258206"/>
          </a:xfrm>
          <a:prstGeom prst="upDownArrow">
            <a:avLst/>
          </a:prstGeom>
          <a:solidFill>
            <a:srgbClr val="FABB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85271" y="1857963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≈11%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400728" y="2196517"/>
            <a:ext cx="80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≈43%</a:t>
            </a:r>
            <a:endParaRPr lang="it-IT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799999"/>
            <a:ext cx="8633263" cy="4432769"/>
          </a:xfrm>
        </p:spPr>
        <p:txBody>
          <a:bodyPr/>
          <a:lstStyle/>
          <a:p>
            <a:r>
              <a:rPr lang="en-US" b="1" dirty="0" smtClean="0"/>
              <a:t>Motivation:</a:t>
            </a:r>
          </a:p>
          <a:p>
            <a:pPr lvl="1"/>
            <a:r>
              <a:rPr lang="en-US" dirty="0"/>
              <a:t>Usage of Virtualization in others context such as Cloud Environments, Internet of Things, </a:t>
            </a:r>
            <a:r>
              <a:rPr lang="en-US" dirty="0" smtClean="0"/>
              <a:t>Network </a:t>
            </a:r>
            <a:r>
              <a:rPr lang="en-US" dirty="0"/>
              <a:t>Function </a:t>
            </a:r>
            <a:r>
              <a:rPr lang="en-US" dirty="0" smtClean="0"/>
              <a:t>Virtualization.</a:t>
            </a:r>
            <a:endParaRPr lang="en-US" dirty="0"/>
          </a:p>
          <a:p>
            <a:pPr lvl="1"/>
            <a:r>
              <a:rPr lang="en-US" dirty="0" smtClean="0"/>
              <a:t>Hypervisors reduced overhead </a:t>
            </a:r>
          </a:p>
          <a:p>
            <a:pPr lvl="1"/>
            <a:r>
              <a:rPr lang="en-US" dirty="0" smtClean="0"/>
              <a:t>Lightweight Virtualization claim to offer superior performance</a:t>
            </a:r>
          </a:p>
          <a:p>
            <a:pPr lvl="2"/>
            <a:r>
              <a:rPr lang="en-US" dirty="0" smtClean="0"/>
              <a:t>Container-based Solution became very popular</a:t>
            </a:r>
          </a:p>
          <a:p>
            <a:pPr lvl="2"/>
            <a:r>
              <a:rPr lang="en-US" dirty="0" smtClean="0"/>
              <a:t>Other emerging solutions are gaining prominence</a:t>
            </a:r>
          </a:p>
          <a:p>
            <a:r>
              <a:rPr lang="en-US" b="1" dirty="0" smtClean="0"/>
              <a:t>Goal:</a:t>
            </a:r>
          </a:p>
          <a:p>
            <a:pPr lvl="1"/>
            <a:r>
              <a:rPr lang="en-US" dirty="0" smtClean="0"/>
              <a:t>Quantify level of overhead</a:t>
            </a:r>
          </a:p>
          <a:p>
            <a:pPr lvl="1"/>
            <a:r>
              <a:rPr lang="en-US" dirty="0" smtClean="0"/>
              <a:t>Understand strengths, weaknesses, and anomalies of different platforms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1369014"/>
            <a:ext cx="8351839" cy="5120640"/>
          </a:xfrm>
        </p:spPr>
        <p:txBody>
          <a:bodyPr/>
          <a:lstStyle/>
          <a:p>
            <a:pPr algn="just"/>
            <a:r>
              <a:rPr lang="en-US" dirty="0" smtClean="0"/>
              <a:t>Container</a:t>
            </a:r>
            <a:r>
              <a:rPr lang="en-US" dirty="0"/>
              <a:t>-based solutions and others emerging systems </a:t>
            </a:r>
            <a:r>
              <a:rPr lang="en-US" dirty="0" smtClean="0"/>
              <a:t>are challenging </a:t>
            </a:r>
            <a:r>
              <a:rPr lang="en-US" dirty="0"/>
              <a:t>traditional hypervisor based virtual machines </a:t>
            </a:r>
            <a:r>
              <a:rPr lang="en-US" dirty="0" smtClean="0"/>
              <a:t>in cloud computing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Lightweight technologies facilitate a more </a:t>
            </a:r>
            <a:r>
              <a:rPr lang="en-US" dirty="0"/>
              <a:t>dense deployment of </a:t>
            </a:r>
            <a:r>
              <a:rPr lang="en-US" dirty="0" smtClean="0"/>
              <a:t>instances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Hypervisors performance </a:t>
            </a:r>
            <a:r>
              <a:rPr lang="en-US" dirty="0"/>
              <a:t>have dramatically improved during </a:t>
            </a:r>
            <a:r>
              <a:rPr lang="en-US" dirty="0" smtClean="0"/>
              <a:t>the last </a:t>
            </a:r>
            <a:r>
              <a:rPr lang="en-US" dirty="0"/>
              <a:t>few </a:t>
            </a:r>
            <a:r>
              <a:rPr lang="en-US" dirty="0" smtClean="0"/>
              <a:t>years</a:t>
            </a:r>
          </a:p>
          <a:p>
            <a:pPr lvl="1" algn="just"/>
            <a:r>
              <a:rPr lang="en-US" dirty="0"/>
              <a:t>Disk I/O  efficiency can represent still a bottleneck for some types of applications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1325084"/>
            <a:ext cx="8351839" cy="5120640"/>
          </a:xfrm>
        </p:spPr>
        <p:txBody>
          <a:bodyPr/>
          <a:lstStyle/>
          <a:p>
            <a:r>
              <a:rPr lang="en-US" dirty="0" smtClean="0"/>
              <a:t>Level </a:t>
            </a:r>
            <a:r>
              <a:rPr lang="en-US" dirty="0"/>
              <a:t>of overhead introduced by containers can </a:t>
            </a:r>
            <a:r>
              <a:rPr lang="en-US" dirty="0" smtClean="0"/>
              <a:t>be considered </a:t>
            </a:r>
            <a:r>
              <a:rPr lang="en-US" dirty="0"/>
              <a:t>almost </a:t>
            </a:r>
            <a:r>
              <a:rPr lang="en-US" dirty="0" smtClean="0"/>
              <a:t>negligible</a:t>
            </a:r>
          </a:p>
          <a:p>
            <a:pPr lvl="1"/>
            <a:r>
              <a:rPr lang="en-US" dirty="0" smtClean="0"/>
              <a:t>Versatility and ease of management is paid in terms of security</a:t>
            </a:r>
          </a:p>
          <a:p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efficiency represent an important open issue </a:t>
            </a:r>
            <a:r>
              <a:rPr lang="en-US" dirty="0" smtClean="0"/>
              <a:t>for all solutions (especially UDP traffic)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OSv</a:t>
            </a:r>
            <a:r>
              <a:rPr lang="en-US" dirty="0" smtClean="0"/>
              <a:t> </a:t>
            </a:r>
            <a:r>
              <a:rPr lang="en-US" dirty="0"/>
              <a:t>represents an interesting work-in-progress </a:t>
            </a:r>
            <a:r>
              <a:rPr lang="en-US" dirty="0" smtClean="0"/>
              <a:t>alternative</a:t>
            </a:r>
            <a:r>
              <a:rPr lang="en-US" dirty="0"/>
              <a:t> </a:t>
            </a:r>
            <a:r>
              <a:rPr lang="en-US" dirty="0" smtClean="0"/>
              <a:t>although </a:t>
            </a:r>
            <a:r>
              <a:rPr lang="en-US" dirty="0"/>
              <a:t>it introduces some limitations in terms of </a:t>
            </a:r>
            <a:r>
              <a:rPr lang="en-US" dirty="0" smtClean="0"/>
              <a:t>software portability</a:t>
            </a:r>
          </a:p>
          <a:p>
            <a:pPr marL="355600" lvl="1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7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994" y="1799999"/>
            <a:ext cx="8879006" cy="4293069"/>
          </a:xfrm>
        </p:spPr>
        <p:txBody>
          <a:bodyPr/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it-IT" dirty="0" smtClean="0"/>
              <a:t>E</a:t>
            </a:r>
            <a:r>
              <a:rPr lang="en-US" dirty="0" err="1" smtClean="0"/>
              <a:t>nergy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fficiency and Power Consumption analysis </a:t>
            </a:r>
          </a:p>
          <a:p>
            <a:pPr lvl="1"/>
            <a:r>
              <a:rPr lang="en-US" dirty="0" smtClean="0"/>
              <a:t>Container monitoring and Resource Management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investigations into O</a:t>
            </a:r>
            <a:r>
              <a:rPr lang="it-IT" dirty="0" err="1"/>
              <a:t>S</a:t>
            </a:r>
            <a:r>
              <a:rPr lang="en-US" dirty="0"/>
              <a:t>v, </a:t>
            </a:r>
            <a:r>
              <a:rPr lang="en-US" dirty="0" err="1"/>
              <a:t>ZeroVM</a:t>
            </a:r>
            <a:r>
              <a:rPr lang="en-US" dirty="0"/>
              <a:t>, Rocket</a:t>
            </a:r>
            <a:r>
              <a:rPr lang="en-US" dirty="0" smtClean="0"/>
              <a:t>, LXD, </a:t>
            </a:r>
            <a:r>
              <a:rPr lang="en-US" dirty="0" smtClean="0"/>
              <a:t>Snappy Ubuntu, Project Atomic, </a:t>
            </a:r>
            <a:r>
              <a:rPr lang="en-US" dirty="0" err="1" smtClean="0"/>
              <a:t>CoreOS</a:t>
            </a:r>
            <a:r>
              <a:rPr lang="en-US" dirty="0" smtClean="0"/>
              <a:t>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Microbenchmarking</a:t>
            </a:r>
            <a:endParaRPr lang="en-US" dirty="0" smtClean="0"/>
          </a:p>
          <a:p>
            <a:pPr lvl="1"/>
            <a:r>
              <a:rPr lang="en-US" dirty="0" err="1" smtClean="0"/>
              <a:t>Paravirtualization</a:t>
            </a:r>
            <a:r>
              <a:rPr lang="en-US" dirty="0" smtClean="0"/>
              <a:t> (e.g. </a:t>
            </a:r>
            <a:r>
              <a:rPr lang="en-US" dirty="0" err="1" smtClean="0"/>
              <a:t>Xen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Performance evaluation using specific workloads</a:t>
            </a:r>
          </a:p>
          <a:p>
            <a:pPr lvl="1"/>
            <a:r>
              <a:rPr lang="it-IT" dirty="0" smtClean="0"/>
              <a:t>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9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Norma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149131"/>
            <a:ext cx="7494588" cy="149449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Container-based Virtualization Architecture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79" y="3883794"/>
            <a:ext cx="3939476" cy="2646417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64994" y="1643625"/>
            <a:ext cx="8463523" cy="2240169"/>
          </a:xfrm>
        </p:spPr>
        <p:txBody>
          <a:bodyPr/>
          <a:lstStyle/>
          <a:p>
            <a:pPr algn="just"/>
            <a:r>
              <a:rPr lang="en-US" dirty="0" smtClean="0"/>
              <a:t>Lightweight alternative to hypervisor-based virtualization</a:t>
            </a:r>
          </a:p>
          <a:p>
            <a:pPr algn="just"/>
            <a:r>
              <a:rPr lang="en-US" dirty="0" smtClean="0"/>
              <a:t>Containers implement isolation of processes at the OS level</a:t>
            </a:r>
          </a:p>
          <a:p>
            <a:pPr algn="just"/>
            <a:r>
              <a:rPr lang="en-US" dirty="0" smtClean="0"/>
              <a:t>Run on top of the same shared OS kernel of the underlying host machine</a:t>
            </a:r>
          </a:p>
          <a:p>
            <a:pPr algn="just"/>
            <a:r>
              <a:rPr lang="en-US" dirty="0" smtClean="0">
                <a:solidFill>
                  <a:srgbClr val="58585A"/>
                </a:solidFill>
              </a:rPr>
              <a:t>Higher density of virtualized instances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 algn="just"/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64994" y="3735185"/>
            <a:ext cx="3984069" cy="224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Containers do not isolate resources as well as hypervisors</a:t>
            </a: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94" y="5311746"/>
            <a:ext cx="1055267" cy="10552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291" y="4909436"/>
            <a:ext cx="951583" cy="7458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668" y="5824715"/>
            <a:ext cx="1626894" cy="5422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510" y="4909436"/>
            <a:ext cx="1277007" cy="4518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6" y="4909436"/>
            <a:ext cx="791669" cy="72943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920978" y="5438812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15449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10" y="3895230"/>
            <a:ext cx="5177004" cy="215637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93701" y="149131"/>
            <a:ext cx="7494588" cy="149449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Hypervisor-based Virtualization Architecture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64994" y="1799999"/>
            <a:ext cx="8747126" cy="4293069"/>
          </a:xfrm>
        </p:spPr>
        <p:txBody>
          <a:bodyPr/>
          <a:lstStyle/>
          <a:p>
            <a:pPr algn="just"/>
            <a:r>
              <a:rPr lang="it-IT" dirty="0" err="1" smtClean="0"/>
              <a:t>Hypervisors</a:t>
            </a:r>
            <a:r>
              <a:rPr lang="it-IT" dirty="0" smtClean="0"/>
              <a:t> operate </a:t>
            </a:r>
            <a:r>
              <a:rPr lang="it-IT" dirty="0" err="1" smtClean="0"/>
              <a:t>at</a:t>
            </a:r>
            <a:r>
              <a:rPr lang="it-IT" dirty="0" smtClean="0"/>
              <a:t> the hardware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</a:t>
            </a:r>
            <a:r>
              <a:rPr lang="en-US" dirty="0"/>
              <a:t> supporting standalone </a:t>
            </a:r>
            <a:r>
              <a:rPr lang="en-US" dirty="0" smtClean="0"/>
              <a:t>VM that </a:t>
            </a:r>
            <a:r>
              <a:rPr lang="en-US" dirty="0"/>
              <a:t>are independent and isolated </a:t>
            </a:r>
            <a:r>
              <a:rPr lang="en-US" dirty="0" smtClean="0"/>
              <a:t>from </a:t>
            </a:r>
            <a:r>
              <a:rPr lang="en-US" dirty="0"/>
              <a:t>the host system</a:t>
            </a:r>
            <a:endParaRPr lang="en-US" dirty="0" smtClean="0"/>
          </a:p>
          <a:p>
            <a:pPr lvl="1" algn="just"/>
            <a:r>
              <a:rPr lang="en-US" dirty="0" smtClean="0"/>
              <a:t>Trade-off: a full OS is installed to the VM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err="1" smtClean="0">
                <a:sym typeface="Wingdings"/>
              </a:rPr>
              <a:t>larger</a:t>
            </a:r>
            <a:r>
              <a:rPr lang="it-IT" dirty="0" smtClean="0">
                <a:sym typeface="Wingdings"/>
              </a:rPr>
              <a:t> image</a:t>
            </a:r>
          </a:p>
          <a:p>
            <a:pPr lvl="1" algn="just"/>
            <a:r>
              <a:rPr lang="it-IT" dirty="0" err="1" smtClean="0">
                <a:sym typeface="Wingdings"/>
              </a:rPr>
              <a:t>Emulation</a:t>
            </a:r>
            <a:r>
              <a:rPr lang="it-IT" dirty="0" smtClean="0">
                <a:sym typeface="Wingdings"/>
              </a:rPr>
              <a:t> of </a:t>
            </a:r>
            <a:r>
              <a:rPr lang="it-IT" dirty="0" err="1" smtClean="0">
                <a:sym typeface="Wingdings"/>
              </a:rPr>
              <a:t>virtual</a:t>
            </a:r>
            <a:r>
              <a:rPr lang="it-IT" dirty="0" smtClean="0">
                <a:sym typeface="Wingdings"/>
              </a:rPr>
              <a:t> hardware </a:t>
            </a:r>
            <a:r>
              <a:rPr lang="it-IT" dirty="0" err="1" smtClean="0">
                <a:sym typeface="Wingdings"/>
              </a:rPr>
              <a:t>devices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incurs</a:t>
            </a:r>
            <a:r>
              <a:rPr lang="it-IT" dirty="0" smtClean="0">
                <a:sym typeface="Wingdings"/>
              </a:rPr>
              <a:t> more </a:t>
            </a:r>
            <a:r>
              <a:rPr lang="it-IT" dirty="0" err="1" smtClean="0">
                <a:sym typeface="Wingdings"/>
              </a:rPr>
              <a:t>overhead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94" y="4221377"/>
            <a:ext cx="1710847" cy="5303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7" y="4957390"/>
            <a:ext cx="1003135" cy="10031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226" y="4751740"/>
            <a:ext cx="185318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93701" y="149131"/>
            <a:ext cx="7494588" cy="149449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Alternative Virtualization Architecture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67" y="1305306"/>
            <a:ext cx="1879600" cy="1041400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64994" y="1826006"/>
            <a:ext cx="6424002" cy="5031994"/>
          </a:xfrm>
        </p:spPr>
        <p:txBody>
          <a:bodyPr/>
          <a:lstStyle/>
          <a:p>
            <a:pPr algn="just"/>
            <a:r>
              <a:rPr lang="it-IT" b="1" dirty="0" err="1" smtClean="0"/>
              <a:t>OSv</a:t>
            </a:r>
            <a:r>
              <a:rPr lang="it-IT" dirty="0" smtClean="0"/>
              <a:t>: </a:t>
            </a:r>
            <a:r>
              <a:rPr lang="it-IT" dirty="0" err="1" smtClean="0"/>
              <a:t>dedicated</a:t>
            </a:r>
            <a:r>
              <a:rPr lang="it-IT" dirty="0" smtClean="0"/>
              <a:t> OS </a:t>
            </a: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exclusively</a:t>
            </a:r>
            <a:r>
              <a:rPr lang="it-IT" dirty="0" smtClean="0"/>
              <a:t> for the </a:t>
            </a:r>
            <a:r>
              <a:rPr lang="it-IT" dirty="0" err="1" smtClean="0"/>
              <a:t>Cloud</a:t>
            </a:r>
            <a:r>
              <a:rPr lang="it-IT" dirty="0" smtClean="0"/>
              <a:t> Computing</a:t>
            </a:r>
          </a:p>
          <a:p>
            <a:pPr lvl="1" algn="just"/>
            <a:r>
              <a:rPr lang="it-IT" dirty="0" err="1" smtClean="0"/>
              <a:t>OSv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intended</a:t>
            </a:r>
            <a:r>
              <a:rPr lang="it-IT" dirty="0" smtClean="0"/>
              <a:t> to be </a:t>
            </a:r>
            <a:r>
              <a:rPr lang="it-IT" dirty="0" err="1" smtClean="0"/>
              <a:t>run</a:t>
            </a:r>
            <a:r>
              <a:rPr lang="it-IT" dirty="0" smtClean="0"/>
              <a:t> on top of a </a:t>
            </a:r>
            <a:r>
              <a:rPr lang="it-IT" dirty="0" err="1" smtClean="0"/>
              <a:t>hypervisor</a:t>
            </a:r>
            <a:r>
              <a:rPr lang="it-IT" dirty="0" smtClean="0"/>
              <a:t> (KVM, </a:t>
            </a:r>
            <a:r>
              <a:rPr lang="it-IT" dirty="0" err="1" smtClean="0"/>
              <a:t>Xen</a:t>
            </a:r>
            <a:r>
              <a:rPr lang="it-IT" dirty="0" smtClean="0"/>
              <a:t>, Virtual Box, etc.)</a:t>
            </a:r>
          </a:p>
          <a:p>
            <a:pPr lvl="1" algn="just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achieves</a:t>
            </a:r>
            <a:r>
              <a:rPr lang="it-IT" dirty="0" smtClean="0"/>
              <a:t> the </a:t>
            </a:r>
            <a:r>
              <a:rPr lang="it-IT" dirty="0" err="1" smtClean="0"/>
              <a:t>isolation</a:t>
            </a:r>
            <a:r>
              <a:rPr lang="it-IT" dirty="0" smtClean="0"/>
              <a:t> benefits of </a:t>
            </a:r>
            <a:r>
              <a:rPr lang="it-IT" dirty="0" err="1" smtClean="0"/>
              <a:t>hypervisor-based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avoids</a:t>
            </a:r>
            <a:r>
              <a:rPr lang="it-IT" dirty="0" smtClean="0"/>
              <a:t> the </a:t>
            </a:r>
            <a:r>
              <a:rPr lang="it-IT" dirty="0" err="1" smtClean="0"/>
              <a:t>overhead</a:t>
            </a:r>
            <a:r>
              <a:rPr lang="it-IT" dirty="0" smtClean="0"/>
              <a:t> of the Guest OS</a:t>
            </a:r>
            <a:endParaRPr lang="it-IT" dirty="0"/>
          </a:p>
          <a:p>
            <a:pPr lvl="1" algn="just"/>
            <a:r>
              <a:rPr lang="en-US" dirty="0" err="1" smtClean="0"/>
              <a:t>OSv</a:t>
            </a:r>
            <a:r>
              <a:rPr lang="en-US" dirty="0" smtClean="0"/>
              <a:t> </a:t>
            </a:r>
            <a:r>
              <a:rPr lang="en-US" dirty="0"/>
              <a:t>applications can be built and executed via the Capstan </a:t>
            </a:r>
            <a:r>
              <a:rPr lang="en-US" dirty="0" smtClean="0"/>
              <a:t>tool that </a:t>
            </a:r>
            <a:r>
              <a:rPr lang="en-US" dirty="0"/>
              <a:t>is conceptually similar to </a:t>
            </a:r>
            <a:r>
              <a:rPr lang="en-US" dirty="0" err="1" smtClean="0"/>
              <a:t>Docker</a:t>
            </a:r>
            <a:endParaRPr lang="en-US" dirty="0"/>
          </a:p>
          <a:p>
            <a:pPr lvl="1"/>
            <a:r>
              <a:rPr lang="en-US" dirty="0" smtClean="0"/>
              <a:t>Several </a:t>
            </a:r>
            <a:r>
              <a:rPr lang="en-US" dirty="0"/>
              <a:t>issues </a:t>
            </a:r>
            <a:r>
              <a:rPr lang="en-US" dirty="0" smtClean="0"/>
              <a:t>especially concerning </a:t>
            </a:r>
            <a:r>
              <a:rPr lang="en-US" dirty="0"/>
              <a:t>software portability/compatibility</a:t>
            </a:r>
            <a:endParaRPr lang="it-IT" dirty="0"/>
          </a:p>
        </p:txBody>
      </p:sp>
      <p:grpSp>
        <p:nvGrpSpPr>
          <p:cNvPr id="5" name="Group 4"/>
          <p:cNvGrpSpPr/>
          <p:nvPr/>
        </p:nvGrpSpPr>
        <p:grpSpPr>
          <a:xfrm>
            <a:off x="7335274" y="2346706"/>
            <a:ext cx="1345406" cy="3051626"/>
            <a:chOff x="4556737" y="3619672"/>
            <a:chExt cx="1345406" cy="3051626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558927" y="3619672"/>
              <a:ext cx="1343216" cy="3051626"/>
            </a:xfrm>
            <a:custGeom>
              <a:avLst/>
              <a:gdLst>
                <a:gd name="T0" fmla="*/ 2147483647 w 545"/>
                <a:gd name="T1" fmla="*/ 2147483647 h 1140"/>
                <a:gd name="T2" fmla="*/ 0 w 545"/>
                <a:gd name="T3" fmla="*/ 2147483647 h 1140"/>
                <a:gd name="T4" fmla="*/ 0 w 545"/>
                <a:gd name="T5" fmla="*/ 2147483647 h 1140"/>
                <a:gd name="T6" fmla="*/ 0 w 545"/>
                <a:gd name="T7" fmla="*/ 2147483647 h 1140"/>
                <a:gd name="T8" fmla="*/ 2147483647 w 545"/>
                <a:gd name="T9" fmla="*/ 0 h 1140"/>
                <a:gd name="T10" fmla="*/ 2147483647 w 545"/>
                <a:gd name="T11" fmla="*/ 0 h 1140"/>
                <a:gd name="T12" fmla="*/ 2147483647 w 545"/>
                <a:gd name="T13" fmla="*/ 0 h 1140"/>
                <a:gd name="T14" fmla="*/ 2147483647 w 545"/>
                <a:gd name="T15" fmla="*/ 2147483647 h 1140"/>
                <a:gd name="T16" fmla="*/ 2147483647 w 545"/>
                <a:gd name="T17" fmla="*/ 2147483647 h 1140"/>
                <a:gd name="T18" fmla="*/ 2147483647 w 545"/>
                <a:gd name="T19" fmla="*/ 2147483647 h 1140"/>
                <a:gd name="T20" fmla="*/ 2147483647 w 545"/>
                <a:gd name="T21" fmla="*/ 2147483647 h 1140"/>
                <a:gd name="T22" fmla="*/ 2147483647 w 545"/>
                <a:gd name="T23" fmla="*/ 2147483647 h 1140"/>
                <a:gd name="T24" fmla="*/ 2147483647 w 545"/>
                <a:gd name="T25" fmla="*/ 2147483647 h 1140"/>
                <a:gd name="T26" fmla="*/ 2147483647 w 545"/>
                <a:gd name="T27" fmla="*/ 2147483647 h 1140"/>
                <a:gd name="T28" fmla="*/ 2147483647 w 545"/>
                <a:gd name="T29" fmla="*/ 2147483647 h 1140"/>
                <a:gd name="T30" fmla="*/ 2147483647 w 545"/>
                <a:gd name="T31" fmla="*/ 2147483647 h 1140"/>
                <a:gd name="T32" fmla="*/ 2147483647 w 545"/>
                <a:gd name="T33" fmla="*/ 2147483647 h 1140"/>
                <a:gd name="T34" fmla="*/ 2147483647 w 545"/>
                <a:gd name="T35" fmla="*/ 2147483647 h 1140"/>
                <a:gd name="T36" fmla="*/ 2147483647 w 545"/>
                <a:gd name="T37" fmla="*/ 2147483647 h 1140"/>
                <a:gd name="T38" fmla="*/ 2147483647 w 545"/>
                <a:gd name="T39" fmla="*/ 2147483647 h 1140"/>
                <a:gd name="T40" fmla="*/ 2147483647 w 545"/>
                <a:gd name="T41" fmla="*/ 2147483647 h 1140"/>
                <a:gd name="T42" fmla="*/ 2147483647 w 545"/>
                <a:gd name="T43" fmla="*/ 2147483647 h 1140"/>
                <a:gd name="T44" fmla="*/ 2147483647 w 545"/>
                <a:gd name="T45" fmla="*/ 2147483647 h 1140"/>
                <a:gd name="T46" fmla="*/ 2147483647 w 545"/>
                <a:gd name="T47" fmla="*/ 2147483647 h 1140"/>
                <a:gd name="T48" fmla="*/ 2147483647 w 545"/>
                <a:gd name="T49" fmla="*/ 2147483647 h 1140"/>
                <a:gd name="T50" fmla="*/ 2147483647 w 545"/>
                <a:gd name="T51" fmla="*/ 2147483647 h 1140"/>
                <a:gd name="T52" fmla="*/ 2147483647 w 545"/>
                <a:gd name="T53" fmla="*/ 2147483647 h 1140"/>
                <a:gd name="T54" fmla="*/ 2147483647 w 545"/>
                <a:gd name="T55" fmla="*/ 2147483647 h 1140"/>
                <a:gd name="T56" fmla="*/ 2147483647 w 545"/>
                <a:gd name="T57" fmla="*/ 2147483647 h 1140"/>
                <a:gd name="T58" fmla="*/ 2147483647 w 545"/>
                <a:gd name="T59" fmla="*/ 2147483647 h 1140"/>
                <a:gd name="T60" fmla="*/ 2147483647 w 545"/>
                <a:gd name="T61" fmla="*/ 2147483647 h 1140"/>
                <a:gd name="T62" fmla="*/ 2147483647 w 545"/>
                <a:gd name="T63" fmla="*/ 2147483647 h 1140"/>
                <a:gd name="T64" fmla="*/ 2147483647 w 545"/>
                <a:gd name="T65" fmla="*/ 2147483647 h 1140"/>
                <a:gd name="T66" fmla="*/ 2147483647 w 545"/>
                <a:gd name="T67" fmla="*/ 2147483647 h 1140"/>
                <a:gd name="T68" fmla="*/ 2147483647 w 545"/>
                <a:gd name="T69" fmla="*/ 2147483647 h 1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1140"/>
                <a:gd name="T107" fmla="*/ 545 w 545"/>
                <a:gd name="T108" fmla="*/ 1140 h 1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1140">
                  <a:moveTo>
                    <a:pt x="30" y="1140"/>
                  </a:moveTo>
                  <a:cubicBezTo>
                    <a:pt x="13" y="1140"/>
                    <a:pt x="0" y="1126"/>
                    <a:pt x="0" y="1109"/>
                  </a:cubicBezTo>
                  <a:cubicBezTo>
                    <a:pt x="0" y="1109"/>
                    <a:pt x="0" y="1109"/>
                    <a:pt x="0" y="110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31" y="0"/>
                    <a:pt x="545" y="14"/>
                    <a:pt x="545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545" y="57"/>
                    <a:pt x="541" y="61"/>
                    <a:pt x="537" y="61"/>
                  </a:cubicBezTo>
                  <a:cubicBezTo>
                    <a:pt x="537" y="61"/>
                    <a:pt x="537" y="61"/>
                    <a:pt x="537" y="61"/>
                  </a:cubicBezTo>
                  <a:cubicBezTo>
                    <a:pt x="532" y="61"/>
                    <a:pt x="529" y="57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29" y="23"/>
                    <a:pt x="522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2" y="16"/>
                    <a:pt x="16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1109"/>
                    <a:pt x="16" y="1109"/>
                    <a:pt x="16" y="1109"/>
                  </a:cubicBezTo>
                  <a:cubicBezTo>
                    <a:pt x="16" y="1117"/>
                    <a:pt x="22" y="1124"/>
                    <a:pt x="30" y="1124"/>
                  </a:cubicBezTo>
                  <a:cubicBezTo>
                    <a:pt x="30" y="1124"/>
                    <a:pt x="30" y="1124"/>
                    <a:pt x="30" y="1124"/>
                  </a:cubicBezTo>
                  <a:cubicBezTo>
                    <a:pt x="514" y="1124"/>
                    <a:pt x="514" y="1124"/>
                    <a:pt x="514" y="1124"/>
                  </a:cubicBezTo>
                  <a:cubicBezTo>
                    <a:pt x="522" y="1124"/>
                    <a:pt x="529" y="1117"/>
                    <a:pt x="529" y="1109"/>
                  </a:cubicBezTo>
                  <a:cubicBezTo>
                    <a:pt x="529" y="1109"/>
                    <a:pt x="529" y="1109"/>
                    <a:pt x="529" y="1109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8"/>
                    <a:pt x="532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1" y="74"/>
                    <a:pt x="545" y="78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1109"/>
                    <a:pt x="545" y="1109"/>
                    <a:pt x="545" y="1109"/>
                  </a:cubicBezTo>
                  <a:cubicBezTo>
                    <a:pt x="545" y="1126"/>
                    <a:pt x="531" y="1140"/>
                    <a:pt x="514" y="1140"/>
                  </a:cubicBezTo>
                  <a:cubicBezTo>
                    <a:pt x="514" y="1140"/>
                    <a:pt x="514" y="1140"/>
                    <a:pt x="514" y="1140"/>
                  </a:cubicBezTo>
                  <a:cubicBezTo>
                    <a:pt x="30" y="1140"/>
                    <a:pt x="30" y="1140"/>
                    <a:pt x="30" y="1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126000" tIns="82800" rIns="126000"/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ea typeface="MS PGothic" charset="0"/>
                  <a:cs typeface="MS PGothic" charset="0"/>
                </a:rPr>
                <a:t>Application</a:t>
              </a:r>
              <a:endParaRPr lang="en-US" sz="1200" dirty="0">
                <a:ea typeface="MS PGothic" charset="0"/>
                <a:cs typeface="MS PGothic" charset="0"/>
              </a:endParaRPr>
            </a:p>
          </p:txBody>
        </p:sp>
        <p:sp>
          <p:nvSpPr>
            <p:cNvPr id="8" name="Freeform 4"/>
            <p:cNvSpPr>
              <a:spLocks noChangeAspect="1"/>
            </p:cNvSpPr>
            <p:nvPr/>
          </p:nvSpPr>
          <p:spPr bwMode="auto">
            <a:xfrm>
              <a:off x="4556737" y="4253504"/>
              <a:ext cx="1343216" cy="2414126"/>
            </a:xfrm>
            <a:custGeom>
              <a:avLst/>
              <a:gdLst>
                <a:gd name="T0" fmla="*/ 2147483647 w 546"/>
                <a:gd name="T1" fmla="*/ 2147483647 h 912"/>
                <a:gd name="T2" fmla="*/ 0 w 546"/>
                <a:gd name="T3" fmla="*/ 2147483647 h 912"/>
                <a:gd name="T4" fmla="*/ 0 w 546"/>
                <a:gd name="T5" fmla="*/ 2147483647 h 912"/>
                <a:gd name="T6" fmla="*/ 0 w 546"/>
                <a:gd name="T7" fmla="*/ 2147483647 h 912"/>
                <a:gd name="T8" fmla="*/ 2147483647 w 546"/>
                <a:gd name="T9" fmla="*/ 0 h 912"/>
                <a:gd name="T10" fmla="*/ 2147483647 w 546"/>
                <a:gd name="T11" fmla="*/ 0 h 912"/>
                <a:gd name="T12" fmla="*/ 2147483647 w 546"/>
                <a:gd name="T13" fmla="*/ 0 h 912"/>
                <a:gd name="T14" fmla="*/ 2147483647 w 546"/>
                <a:gd name="T15" fmla="*/ 2147483647 h 912"/>
                <a:gd name="T16" fmla="*/ 2147483647 w 546"/>
                <a:gd name="T17" fmla="*/ 2147483647 h 912"/>
                <a:gd name="T18" fmla="*/ 2147483647 w 546"/>
                <a:gd name="T19" fmla="*/ 2147483647 h 912"/>
                <a:gd name="T20" fmla="*/ 2147483647 w 546"/>
                <a:gd name="T21" fmla="*/ 2147483647 h 912"/>
                <a:gd name="T22" fmla="*/ 2147483647 w 546"/>
                <a:gd name="T23" fmla="*/ 2147483647 h 912"/>
                <a:gd name="T24" fmla="*/ 2147483647 w 546"/>
                <a:gd name="T25" fmla="*/ 2147483647 h 912"/>
                <a:gd name="T26" fmla="*/ 2147483647 w 546"/>
                <a:gd name="T27" fmla="*/ 2147483647 h 912"/>
                <a:gd name="T28" fmla="*/ 2147483647 w 546"/>
                <a:gd name="T29" fmla="*/ 2147483647 h 912"/>
                <a:gd name="T30" fmla="*/ 2147483647 w 546"/>
                <a:gd name="T31" fmla="*/ 2147483647 h 912"/>
                <a:gd name="T32" fmla="*/ 2147483647 w 546"/>
                <a:gd name="T33" fmla="*/ 2147483647 h 912"/>
                <a:gd name="T34" fmla="*/ 2147483647 w 546"/>
                <a:gd name="T35" fmla="*/ 2147483647 h 912"/>
                <a:gd name="T36" fmla="*/ 2147483647 w 546"/>
                <a:gd name="T37" fmla="*/ 2147483647 h 912"/>
                <a:gd name="T38" fmla="*/ 2147483647 w 546"/>
                <a:gd name="T39" fmla="*/ 2147483647 h 912"/>
                <a:gd name="T40" fmla="*/ 2147483647 w 546"/>
                <a:gd name="T41" fmla="*/ 2147483647 h 912"/>
                <a:gd name="T42" fmla="*/ 2147483647 w 546"/>
                <a:gd name="T43" fmla="*/ 2147483647 h 912"/>
                <a:gd name="T44" fmla="*/ 2147483647 w 546"/>
                <a:gd name="T45" fmla="*/ 2147483647 h 912"/>
                <a:gd name="T46" fmla="*/ 2147483647 w 546"/>
                <a:gd name="T47" fmla="*/ 2147483647 h 912"/>
                <a:gd name="T48" fmla="*/ 2147483647 w 546"/>
                <a:gd name="T49" fmla="*/ 2147483647 h 912"/>
                <a:gd name="T50" fmla="*/ 2147483647 w 546"/>
                <a:gd name="T51" fmla="*/ 2147483647 h 912"/>
                <a:gd name="T52" fmla="*/ 2147483647 w 546"/>
                <a:gd name="T53" fmla="*/ 2147483647 h 912"/>
                <a:gd name="T54" fmla="*/ 2147483647 w 546"/>
                <a:gd name="T55" fmla="*/ 2147483647 h 912"/>
                <a:gd name="T56" fmla="*/ 2147483647 w 546"/>
                <a:gd name="T57" fmla="*/ 2147483647 h 912"/>
                <a:gd name="T58" fmla="*/ 2147483647 w 546"/>
                <a:gd name="T59" fmla="*/ 2147483647 h 912"/>
                <a:gd name="T60" fmla="*/ 2147483647 w 546"/>
                <a:gd name="T61" fmla="*/ 2147483647 h 912"/>
                <a:gd name="T62" fmla="*/ 2147483647 w 546"/>
                <a:gd name="T63" fmla="*/ 2147483647 h 912"/>
                <a:gd name="T64" fmla="*/ 2147483647 w 546"/>
                <a:gd name="T65" fmla="*/ 2147483647 h 912"/>
                <a:gd name="T66" fmla="*/ 2147483647 w 546"/>
                <a:gd name="T67" fmla="*/ 2147483647 h 912"/>
                <a:gd name="T68" fmla="*/ 2147483647 w 546"/>
                <a:gd name="T69" fmla="*/ 2147483647 h 9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6"/>
                <a:gd name="T106" fmla="*/ 0 h 912"/>
                <a:gd name="T107" fmla="*/ 546 w 546"/>
                <a:gd name="T108" fmla="*/ 912 h 9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6" h="912">
                  <a:moveTo>
                    <a:pt x="31" y="912"/>
                  </a:moveTo>
                  <a:cubicBezTo>
                    <a:pt x="14" y="912"/>
                    <a:pt x="0" y="898"/>
                    <a:pt x="0" y="881"/>
                  </a:cubicBezTo>
                  <a:cubicBezTo>
                    <a:pt x="0" y="881"/>
                    <a:pt x="0" y="881"/>
                    <a:pt x="0" y="88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6" y="14"/>
                    <a:pt x="546" y="31"/>
                  </a:cubicBezTo>
                  <a:cubicBezTo>
                    <a:pt x="546" y="31"/>
                    <a:pt x="546" y="31"/>
                    <a:pt x="546" y="31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7"/>
                    <a:pt x="542" y="61"/>
                    <a:pt x="538" y="61"/>
                  </a:cubicBezTo>
                  <a:cubicBezTo>
                    <a:pt x="538" y="61"/>
                    <a:pt x="538" y="61"/>
                    <a:pt x="538" y="61"/>
                  </a:cubicBezTo>
                  <a:cubicBezTo>
                    <a:pt x="533" y="61"/>
                    <a:pt x="530" y="57"/>
                    <a:pt x="530" y="53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31"/>
                    <a:pt x="530" y="31"/>
                    <a:pt x="530" y="31"/>
                  </a:cubicBezTo>
                  <a:cubicBezTo>
                    <a:pt x="530" y="23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881"/>
                    <a:pt x="16" y="881"/>
                    <a:pt x="16" y="881"/>
                  </a:cubicBezTo>
                  <a:cubicBezTo>
                    <a:pt x="16" y="889"/>
                    <a:pt x="23" y="896"/>
                    <a:pt x="31" y="896"/>
                  </a:cubicBezTo>
                  <a:cubicBezTo>
                    <a:pt x="31" y="896"/>
                    <a:pt x="31" y="896"/>
                    <a:pt x="31" y="896"/>
                  </a:cubicBezTo>
                  <a:cubicBezTo>
                    <a:pt x="515" y="896"/>
                    <a:pt x="515" y="896"/>
                    <a:pt x="515" y="896"/>
                  </a:cubicBezTo>
                  <a:cubicBezTo>
                    <a:pt x="523" y="896"/>
                    <a:pt x="530" y="889"/>
                    <a:pt x="530" y="881"/>
                  </a:cubicBezTo>
                  <a:cubicBezTo>
                    <a:pt x="530" y="881"/>
                    <a:pt x="530" y="881"/>
                    <a:pt x="530" y="881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0" y="78"/>
                    <a:pt x="533" y="74"/>
                    <a:pt x="538" y="74"/>
                  </a:cubicBezTo>
                  <a:cubicBezTo>
                    <a:pt x="538" y="74"/>
                    <a:pt x="538" y="74"/>
                    <a:pt x="538" y="74"/>
                  </a:cubicBezTo>
                  <a:cubicBezTo>
                    <a:pt x="542" y="74"/>
                    <a:pt x="546" y="78"/>
                    <a:pt x="546" y="82"/>
                  </a:cubicBezTo>
                  <a:cubicBezTo>
                    <a:pt x="546" y="82"/>
                    <a:pt x="546" y="82"/>
                    <a:pt x="546" y="82"/>
                  </a:cubicBezTo>
                  <a:cubicBezTo>
                    <a:pt x="546" y="881"/>
                    <a:pt x="546" y="881"/>
                    <a:pt x="546" y="881"/>
                  </a:cubicBezTo>
                  <a:cubicBezTo>
                    <a:pt x="546" y="898"/>
                    <a:pt x="532" y="912"/>
                    <a:pt x="515" y="912"/>
                  </a:cubicBezTo>
                  <a:cubicBezTo>
                    <a:pt x="515" y="912"/>
                    <a:pt x="515" y="912"/>
                    <a:pt x="515" y="912"/>
                  </a:cubicBezTo>
                  <a:cubicBezTo>
                    <a:pt x="31" y="912"/>
                    <a:pt x="31" y="912"/>
                    <a:pt x="31" y="9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solidFill>
                    <a:srgbClr val="660066"/>
                  </a:solidFill>
                  <a:ea typeface="MS PGothic" charset="0"/>
                  <a:cs typeface="MS PGothic" charset="0"/>
                </a:rPr>
                <a:t>Minimal lib. OS</a:t>
              </a:r>
              <a:r>
                <a:rPr lang="en-US" sz="1200" dirty="0" smtClean="0">
                  <a:ea typeface="MS PGothic" charset="0"/>
                  <a:cs typeface="MS PGothic" charset="0"/>
                </a:rPr>
                <a:t/>
              </a:r>
              <a:br>
                <a:rPr lang="en-US" sz="1200" dirty="0" smtClean="0">
                  <a:ea typeface="MS PGothic" charset="0"/>
                  <a:cs typeface="MS PGothic" charset="0"/>
                </a:rPr>
              </a:br>
              <a:r>
                <a:rPr lang="en-US" sz="1200" dirty="0" smtClean="0">
                  <a:ea typeface="MS PGothic" charset="0"/>
                  <a:cs typeface="MS PGothic" charset="0"/>
                </a:rPr>
                <a:t>(e.g.</a:t>
              </a:r>
              <a:r>
                <a:rPr lang="en-US" sz="1050" dirty="0" smtClean="0">
                  <a:ea typeface="MS PGothic" charset="0"/>
                  <a:cs typeface="MS PGothic" charset="0"/>
                </a:rPr>
                <a:t> </a:t>
              </a:r>
              <a:r>
                <a:rPr lang="en-US" sz="1200" dirty="0" smtClean="0">
                  <a:solidFill>
                    <a:srgbClr val="3366FF"/>
                  </a:solidFill>
                  <a:ea typeface="MS PGothic" charset="0"/>
                  <a:cs typeface="MS PGothic" charset="0"/>
                </a:rPr>
                <a:t>OS</a:t>
              </a:r>
              <a:r>
                <a:rPr lang="en-US" sz="1200" baseline="30000" dirty="0" smtClean="0">
                  <a:solidFill>
                    <a:srgbClr val="3366FF"/>
                  </a:solidFill>
                  <a:ea typeface="MS PGothic" charset="0"/>
                  <a:cs typeface="MS PGothic" charset="0"/>
                </a:rPr>
                <a:t>V</a:t>
              </a:r>
              <a:r>
                <a:rPr lang="en-US" sz="1200" dirty="0" smtClean="0">
                  <a:ea typeface="MS PGothic" charset="0"/>
                  <a:cs typeface="MS PGothic" charset="0"/>
                </a:rPr>
                <a:t>)</a:t>
              </a:r>
              <a:endParaRPr lang="en-US" sz="1200" dirty="0">
                <a:ea typeface="MS PGothic" charset="0"/>
                <a:cs typeface="MS PGothic" charset="0"/>
              </a:endParaRPr>
            </a:p>
          </p:txBody>
        </p:sp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4556737" y="4971848"/>
              <a:ext cx="1343216" cy="1693164"/>
            </a:xfrm>
            <a:custGeom>
              <a:avLst/>
              <a:gdLst>
                <a:gd name="T0" fmla="*/ 0 w 545"/>
                <a:gd name="T1" fmla="*/ 2147483647 h 684"/>
                <a:gd name="T2" fmla="*/ 0 w 545"/>
                <a:gd name="T3" fmla="*/ 2147483647 h 684"/>
                <a:gd name="T4" fmla="*/ 2147483647 w 545"/>
                <a:gd name="T5" fmla="*/ 0 h 684"/>
                <a:gd name="T6" fmla="*/ 2147483647 w 545"/>
                <a:gd name="T7" fmla="*/ 0 h 684"/>
                <a:gd name="T8" fmla="*/ 2147483647 w 545"/>
                <a:gd name="T9" fmla="*/ 0 h 684"/>
                <a:gd name="T10" fmla="*/ 2147483647 w 545"/>
                <a:gd name="T11" fmla="*/ 2147483647 h 684"/>
                <a:gd name="T12" fmla="*/ 2147483647 w 545"/>
                <a:gd name="T13" fmla="*/ 2147483647 h 684"/>
                <a:gd name="T14" fmla="*/ 2147483647 w 545"/>
                <a:gd name="T15" fmla="*/ 2147483647 h 684"/>
                <a:gd name="T16" fmla="*/ 2147483647 w 545"/>
                <a:gd name="T17" fmla="*/ 2147483647 h 684"/>
                <a:gd name="T18" fmla="*/ 2147483647 w 545"/>
                <a:gd name="T19" fmla="*/ 2147483647 h 684"/>
                <a:gd name="T20" fmla="*/ 2147483647 w 545"/>
                <a:gd name="T21" fmla="*/ 2147483647 h 684"/>
                <a:gd name="T22" fmla="*/ 2147483647 w 545"/>
                <a:gd name="T23" fmla="*/ 2147483647 h 684"/>
                <a:gd name="T24" fmla="*/ 2147483647 w 545"/>
                <a:gd name="T25" fmla="*/ 2147483647 h 684"/>
                <a:gd name="T26" fmla="*/ 2147483647 w 545"/>
                <a:gd name="T27" fmla="*/ 2147483647 h 684"/>
                <a:gd name="T28" fmla="*/ 2147483647 w 545"/>
                <a:gd name="T29" fmla="*/ 2147483647 h 684"/>
                <a:gd name="T30" fmla="*/ 2147483647 w 545"/>
                <a:gd name="T31" fmla="*/ 2147483647 h 684"/>
                <a:gd name="T32" fmla="*/ 2147483647 w 545"/>
                <a:gd name="T33" fmla="*/ 2147483647 h 684"/>
                <a:gd name="T34" fmla="*/ 2147483647 w 545"/>
                <a:gd name="T35" fmla="*/ 2147483647 h 684"/>
                <a:gd name="T36" fmla="*/ 2147483647 w 545"/>
                <a:gd name="T37" fmla="*/ 2147483647 h 684"/>
                <a:gd name="T38" fmla="*/ 2147483647 w 545"/>
                <a:gd name="T39" fmla="*/ 2147483647 h 684"/>
                <a:gd name="T40" fmla="*/ 2147483647 w 545"/>
                <a:gd name="T41" fmla="*/ 2147483647 h 684"/>
                <a:gd name="T42" fmla="*/ 2147483647 w 545"/>
                <a:gd name="T43" fmla="*/ 2147483647 h 684"/>
                <a:gd name="T44" fmla="*/ 2147483647 w 545"/>
                <a:gd name="T45" fmla="*/ 2147483647 h 684"/>
                <a:gd name="T46" fmla="*/ 2147483647 w 545"/>
                <a:gd name="T47" fmla="*/ 2147483647 h 684"/>
                <a:gd name="T48" fmla="*/ 2147483647 w 545"/>
                <a:gd name="T49" fmla="*/ 2147483647 h 684"/>
                <a:gd name="T50" fmla="*/ 2147483647 w 545"/>
                <a:gd name="T51" fmla="*/ 2147483647 h 684"/>
                <a:gd name="T52" fmla="*/ 2147483647 w 545"/>
                <a:gd name="T53" fmla="*/ 2147483647 h 684"/>
                <a:gd name="T54" fmla="*/ 2147483647 w 545"/>
                <a:gd name="T55" fmla="*/ 2147483647 h 684"/>
                <a:gd name="T56" fmla="*/ 2147483647 w 545"/>
                <a:gd name="T57" fmla="*/ 2147483647 h 684"/>
                <a:gd name="T58" fmla="*/ 2147483647 w 545"/>
                <a:gd name="T59" fmla="*/ 2147483647 h 684"/>
                <a:gd name="T60" fmla="*/ 2147483647 w 545"/>
                <a:gd name="T61" fmla="*/ 2147483647 h 684"/>
                <a:gd name="T62" fmla="*/ 2147483647 w 545"/>
                <a:gd name="T63" fmla="*/ 2147483647 h 684"/>
                <a:gd name="T64" fmla="*/ 2147483647 w 545"/>
                <a:gd name="T65" fmla="*/ 2147483647 h 684"/>
                <a:gd name="T66" fmla="*/ 2147483647 w 545"/>
                <a:gd name="T67" fmla="*/ 2147483647 h 684"/>
                <a:gd name="T68" fmla="*/ 0 w 545"/>
                <a:gd name="T69" fmla="*/ 2147483647 h 6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684"/>
                <a:gd name="T107" fmla="*/ 545 w 545"/>
                <a:gd name="T108" fmla="*/ 684 h 6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684">
                  <a:moveTo>
                    <a:pt x="0" y="65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5" y="14"/>
                    <a:pt x="545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545" y="57"/>
                    <a:pt x="542" y="61"/>
                    <a:pt x="537" y="61"/>
                  </a:cubicBezTo>
                  <a:cubicBezTo>
                    <a:pt x="537" y="61"/>
                    <a:pt x="537" y="61"/>
                    <a:pt x="537" y="61"/>
                  </a:cubicBezTo>
                  <a:cubicBezTo>
                    <a:pt x="533" y="61"/>
                    <a:pt x="529" y="57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29" y="23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653"/>
                    <a:pt x="16" y="653"/>
                    <a:pt x="16" y="653"/>
                  </a:cubicBezTo>
                  <a:cubicBezTo>
                    <a:pt x="16" y="661"/>
                    <a:pt x="23" y="668"/>
                    <a:pt x="31" y="668"/>
                  </a:cubicBezTo>
                  <a:cubicBezTo>
                    <a:pt x="31" y="668"/>
                    <a:pt x="31" y="668"/>
                    <a:pt x="31" y="668"/>
                  </a:cubicBezTo>
                  <a:cubicBezTo>
                    <a:pt x="515" y="668"/>
                    <a:pt x="515" y="668"/>
                    <a:pt x="515" y="668"/>
                  </a:cubicBezTo>
                  <a:cubicBezTo>
                    <a:pt x="523" y="668"/>
                    <a:pt x="529" y="661"/>
                    <a:pt x="529" y="653"/>
                  </a:cubicBezTo>
                  <a:cubicBezTo>
                    <a:pt x="529" y="653"/>
                    <a:pt x="529" y="653"/>
                    <a:pt x="529" y="653"/>
                  </a:cubicBezTo>
                  <a:cubicBezTo>
                    <a:pt x="529" y="83"/>
                    <a:pt x="529" y="83"/>
                    <a:pt x="529" y="83"/>
                  </a:cubicBezTo>
                  <a:cubicBezTo>
                    <a:pt x="529" y="83"/>
                    <a:pt x="529" y="83"/>
                    <a:pt x="529" y="83"/>
                  </a:cubicBezTo>
                  <a:cubicBezTo>
                    <a:pt x="529" y="78"/>
                    <a:pt x="533" y="75"/>
                    <a:pt x="537" y="75"/>
                  </a:cubicBezTo>
                  <a:cubicBezTo>
                    <a:pt x="537" y="75"/>
                    <a:pt x="537" y="75"/>
                    <a:pt x="537" y="75"/>
                  </a:cubicBezTo>
                  <a:cubicBezTo>
                    <a:pt x="542" y="75"/>
                    <a:pt x="545" y="78"/>
                    <a:pt x="545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5" y="653"/>
                    <a:pt x="545" y="653"/>
                    <a:pt x="545" y="653"/>
                  </a:cubicBezTo>
                  <a:cubicBezTo>
                    <a:pt x="545" y="670"/>
                    <a:pt x="532" y="684"/>
                    <a:pt x="515" y="684"/>
                  </a:cubicBezTo>
                  <a:cubicBezTo>
                    <a:pt x="515" y="684"/>
                    <a:pt x="515" y="684"/>
                    <a:pt x="515" y="684"/>
                  </a:cubicBezTo>
                  <a:cubicBezTo>
                    <a:pt x="31" y="684"/>
                    <a:pt x="31" y="684"/>
                    <a:pt x="31" y="684"/>
                  </a:cubicBezTo>
                  <a:cubicBezTo>
                    <a:pt x="14" y="684"/>
                    <a:pt x="0" y="670"/>
                    <a:pt x="0" y="6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ea typeface="MS PGothic" charset="0"/>
                  <a:cs typeface="MS PGothic" charset="0"/>
                </a:rPr>
                <a:t>Hypervisor</a:t>
              </a:r>
              <a:br>
                <a:rPr lang="en-US" sz="1200" dirty="0" smtClean="0">
                  <a:ea typeface="MS PGothic" charset="0"/>
                  <a:cs typeface="MS PGothic" charset="0"/>
                </a:rPr>
              </a:br>
              <a:r>
                <a:rPr lang="en-US" sz="1200" dirty="0" smtClean="0">
                  <a:ea typeface="MS PGothic" charset="0"/>
                  <a:cs typeface="MS PGothic" charset="0"/>
                </a:rPr>
                <a:t>(e.g. KVM)</a:t>
              </a:r>
              <a:endParaRPr lang="en-US" sz="1200" dirty="0">
                <a:ea typeface="MS PGothic" charset="0"/>
                <a:cs typeface="MS PGothic" charset="0"/>
              </a:endParaRPr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4556737" y="5538681"/>
              <a:ext cx="1343216" cy="1126331"/>
            </a:xfrm>
            <a:custGeom>
              <a:avLst/>
              <a:gdLst>
                <a:gd name="T0" fmla="*/ 2147483647 w 545"/>
                <a:gd name="T1" fmla="*/ 2147483647 h 455"/>
                <a:gd name="T2" fmla="*/ 0 w 545"/>
                <a:gd name="T3" fmla="*/ 2147483647 h 455"/>
                <a:gd name="T4" fmla="*/ 0 w 545"/>
                <a:gd name="T5" fmla="*/ 2147483647 h 455"/>
                <a:gd name="T6" fmla="*/ 0 w 545"/>
                <a:gd name="T7" fmla="*/ 2147483647 h 455"/>
                <a:gd name="T8" fmla="*/ 2147483647 w 545"/>
                <a:gd name="T9" fmla="*/ 0 h 455"/>
                <a:gd name="T10" fmla="*/ 2147483647 w 545"/>
                <a:gd name="T11" fmla="*/ 0 h 455"/>
                <a:gd name="T12" fmla="*/ 2147483647 w 545"/>
                <a:gd name="T13" fmla="*/ 0 h 455"/>
                <a:gd name="T14" fmla="*/ 2147483647 w 545"/>
                <a:gd name="T15" fmla="*/ 2147483647 h 455"/>
                <a:gd name="T16" fmla="*/ 2147483647 w 545"/>
                <a:gd name="T17" fmla="*/ 2147483647 h 455"/>
                <a:gd name="T18" fmla="*/ 2147483647 w 545"/>
                <a:gd name="T19" fmla="*/ 2147483647 h 455"/>
                <a:gd name="T20" fmla="*/ 2147483647 w 545"/>
                <a:gd name="T21" fmla="*/ 2147483647 h 455"/>
                <a:gd name="T22" fmla="*/ 2147483647 w 545"/>
                <a:gd name="T23" fmla="*/ 2147483647 h 455"/>
                <a:gd name="T24" fmla="*/ 2147483647 w 545"/>
                <a:gd name="T25" fmla="*/ 2147483647 h 455"/>
                <a:gd name="T26" fmla="*/ 2147483647 w 545"/>
                <a:gd name="T27" fmla="*/ 2147483647 h 455"/>
                <a:gd name="T28" fmla="*/ 2147483647 w 545"/>
                <a:gd name="T29" fmla="*/ 2147483647 h 455"/>
                <a:gd name="T30" fmla="*/ 2147483647 w 545"/>
                <a:gd name="T31" fmla="*/ 2147483647 h 455"/>
                <a:gd name="T32" fmla="*/ 2147483647 w 545"/>
                <a:gd name="T33" fmla="*/ 2147483647 h 455"/>
                <a:gd name="T34" fmla="*/ 2147483647 w 545"/>
                <a:gd name="T35" fmla="*/ 2147483647 h 455"/>
                <a:gd name="T36" fmla="*/ 2147483647 w 545"/>
                <a:gd name="T37" fmla="*/ 2147483647 h 455"/>
                <a:gd name="T38" fmla="*/ 2147483647 w 545"/>
                <a:gd name="T39" fmla="*/ 2147483647 h 455"/>
                <a:gd name="T40" fmla="*/ 2147483647 w 545"/>
                <a:gd name="T41" fmla="*/ 2147483647 h 455"/>
                <a:gd name="T42" fmla="*/ 2147483647 w 545"/>
                <a:gd name="T43" fmla="*/ 2147483647 h 455"/>
                <a:gd name="T44" fmla="*/ 2147483647 w 545"/>
                <a:gd name="T45" fmla="*/ 2147483647 h 455"/>
                <a:gd name="T46" fmla="*/ 2147483647 w 545"/>
                <a:gd name="T47" fmla="*/ 2147483647 h 455"/>
                <a:gd name="T48" fmla="*/ 2147483647 w 545"/>
                <a:gd name="T49" fmla="*/ 2147483647 h 455"/>
                <a:gd name="T50" fmla="*/ 2147483647 w 545"/>
                <a:gd name="T51" fmla="*/ 2147483647 h 455"/>
                <a:gd name="T52" fmla="*/ 2147483647 w 545"/>
                <a:gd name="T53" fmla="*/ 2147483647 h 455"/>
                <a:gd name="T54" fmla="*/ 2147483647 w 545"/>
                <a:gd name="T55" fmla="*/ 2147483647 h 455"/>
                <a:gd name="T56" fmla="*/ 2147483647 w 545"/>
                <a:gd name="T57" fmla="*/ 2147483647 h 455"/>
                <a:gd name="T58" fmla="*/ 2147483647 w 545"/>
                <a:gd name="T59" fmla="*/ 2147483647 h 455"/>
                <a:gd name="T60" fmla="*/ 2147483647 w 545"/>
                <a:gd name="T61" fmla="*/ 2147483647 h 455"/>
                <a:gd name="T62" fmla="*/ 2147483647 w 545"/>
                <a:gd name="T63" fmla="*/ 2147483647 h 455"/>
                <a:gd name="T64" fmla="*/ 2147483647 w 545"/>
                <a:gd name="T65" fmla="*/ 2147483647 h 455"/>
                <a:gd name="T66" fmla="*/ 2147483647 w 545"/>
                <a:gd name="T67" fmla="*/ 2147483647 h 455"/>
                <a:gd name="T68" fmla="*/ 2147483647 w 545"/>
                <a:gd name="T69" fmla="*/ 2147483647 h 4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455"/>
                <a:gd name="T107" fmla="*/ 545 w 545"/>
                <a:gd name="T108" fmla="*/ 455 h 4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455">
                  <a:moveTo>
                    <a:pt x="31" y="455"/>
                  </a:moveTo>
                  <a:cubicBezTo>
                    <a:pt x="14" y="455"/>
                    <a:pt x="0" y="441"/>
                    <a:pt x="0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5" y="13"/>
                    <a:pt x="545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45" y="52"/>
                    <a:pt x="545" y="52"/>
                    <a:pt x="545" y="52"/>
                  </a:cubicBezTo>
                  <a:cubicBezTo>
                    <a:pt x="545" y="57"/>
                    <a:pt x="542" y="60"/>
                    <a:pt x="537" y="60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3" y="60"/>
                    <a:pt x="529" y="57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22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2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16" y="432"/>
                    <a:pt x="23" y="439"/>
                    <a:pt x="31" y="439"/>
                  </a:cubicBezTo>
                  <a:cubicBezTo>
                    <a:pt x="31" y="439"/>
                    <a:pt x="31" y="439"/>
                    <a:pt x="31" y="439"/>
                  </a:cubicBezTo>
                  <a:cubicBezTo>
                    <a:pt x="515" y="439"/>
                    <a:pt x="515" y="439"/>
                    <a:pt x="515" y="439"/>
                  </a:cubicBezTo>
                  <a:cubicBezTo>
                    <a:pt x="523" y="439"/>
                    <a:pt x="529" y="432"/>
                    <a:pt x="529" y="424"/>
                  </a:cubicBezTo>
                  <a:cubicBezTo>
                    <a:pt x="529" y="424"/>
                    <a:pt x="529" y="424"/>
                    <a:pt x="529" y="424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7"/>
                    <a:pt x="533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2" y="74"/>
                    <a:pt x="545" y="77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424"/>
                    <a:pt x="545" y="424"/>
                    <a:pt x="545" y="424"/>
                  </a:cubicBezTo>
                  <a:cubicBezTo>
                    <a:pt x="545" y="441"/>
                    <a:pt x="532" y="455"/>
                    <a:pt x="515" y="455"/>
                  </a:cubicBezTo>
                  <a:cubicBezTo>
                    <a:pt x="515" y="455"/>
                    <a:pt x="515" y="455"/>
                    <a:pt x="515" y="455"/>
                  </a:cubicBezTo>
                  <a:cubicBezTo>
                    <a:pt x="31" y="455"/>
                    <a:pt x="31" y="455"/>
                    <a:pt x="31" y="45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ea typeface="MS PGothic" charset="0"/>
                  <a:cs typeface="MS PGothic" charset="0"/>
                </a:rPr>
                <a:t>Host OS</a:t>
              </a:r>
              <a:br>
                <a:rPr lang="en-US" sz="1200" dirty="0" smtClean="0">
                  <a:ea typeface="MS PGothic" charset="0"/>
                  <a:cs typeface="MS PGothic" charset="0"/>
                </a:rPr>
              </a:br>
              <a:r>
                <a:rPr lang="en-US" sz="1200" dirty="0" smtClean="0">
                  <a:ea typeface="MS PGothic" charset="0"/>
                  <a:cs typeface="MS PGothic" charset="0"/>
                </a:rPr>
                <a:t>(Linux)</a:t>
              </a:r>
              <a:endParaRPr lang="en-US" sz="1200" dirty="0">
                <a:ea typeface="MS PGothic" charset="0"/>
                <a:cs typeface="MS PGothic" charset="0"/>
              </a:endParaRPr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auto">
            <a:xfrm>
              <a:off x="4556737" y="6102370"/>
              <a:ext cx="1343216" cy="562641"/>
            </a:xfrm>
            <a:custGeom>
              <a:avLst/>
              <a:gdLst>
                <a:gd name="T0" fmla="*/ 2147483647 w 545"/>
                <a:gd name="T1" fmla="*/ 2147483647 h 227"/>
                <a:gd name="T2" fmla="*/ 0 w 545"/>
                <a:gd name="T3" fmla="*/ 2147483647 h 227"/>
                <a:gd name="T4" fmla="*/ 0 w 545"/>
                <a:gd name="T5" fmla="*/ 2147483647 h 227"/>
                <a:gd name="T6" fmla="*/ 0 w 545"/>
                <a:gd name="T7" fmla="*/ 2147483647 h 227"/>
                <a:gd name="T8" fmla="*/ 2147483647 w 545"/>
                <a:gd name="T9" fmla="*/ 0 h 227"/>
                <a:gd name="T10" fmla="*/ 2147483647 w 545"/>
                <a:gd name="T11" fmla="*/ 0 h 227"/>
                <a:gd name="T12" fmla="*/ 2147483647 w 545"/>
                <a:gd name="T13" fmla="*/ 0 h 227"/>
                <a:gd name="T14" fmla="*/ 2147483647 w 545"/>
                <a:gd name="T15" fmla="*/ 2147483647 h 227"/>
                <a:gd name="T16" fmla="*/ 2147483647 w 545"/>
                <a:gd name="T17" fmla="*/ 2147483647 h 227"/>
                <a:gd name="T18" fmla="*/ 2147483647 w 545"/>
                <a:gd name="T19" fmla="*/ 2147483647 h 227"/>
                <a:gd name="T20" fmla="*/ 2147483647 w 545"/>
                <a:gd name="T21" fmla="*/ 2147483647 h 227"/>
                <a:gd name="T22" fmla="*/ 2147483647 w 545"/>
                <a:gd name="T23" fmla="*/ 2147483647 h 227"/>
                <a:gd name="T24" fmla="*/ 2147483647 w 545"/>
                <a:gd name="T25" fmla="*/ 2147483647 h 227"/>
                <a:gd name="T26" fmla="*/ 2147483647 w 545"/>
                <a:gd name="T27" fmla="*/ 2147483647 h 227"/>
                <a:gd name="T28" fmla="*/ 2147483647 w 545"/>
                <a:gd name="T29" fmla="*/ 2147483647 h 227"/>
                <a:gd name="T30" fmla="*/ 2147483647 w 545"/>
                <a:gd name="T31" fmla="*/ 2147483647 h 227"/>
                <a:gd name="T32" fmla="*/ 2147483647 w 545"/>
                <a:gd name="T33" fmla="*/ 2147483647 h 227"/>
                <a:gd name="T34" fmla="*/ 2147483647 w 545"/>
                <a:gd name="T35" fmla="*/ 2147483647 h 227"/>
                <a:gd name="T36" fmla="*/ 2147483647 w 545"/>
                <a:gd name="T37" fmla="*/ 2147483647 h 227"/>
                <a:gd name="T38" fmla="*/ 2147483647 w 545"/>
                <a:gd name="T39" fmla="*/ 2147483647 h 227"/>
                <a:gd name="T40" fmla="*/ 2147483647 w 545"/>
                <a:gd name="T41" fmla="*/ 2147483647 h 227"/>
                <a:gd name="T42" fmla="*/ 2147483647 w 545"/>
                <a:gd name="T43" fmla="*/ 2147483647 h 227"/>
                <a:gd name="T44" fmla="*/ 2147483647 w 545"/>
                <a:gd name="T45" fmla="*/ 2147483647 h 227"/>
                <a:gd name="T46" fmla="*/ 2147483647 w 545"/>
                <a:gd name="T47" fmla="*/ 2147483647 h 227"/>
                <a:gd name="T48" fmla="*/ 2147483647 w 545"/>
                <a:gd name="T49" fmla="*/ 2147483647 h 227"/>
                <a:gd name="T50" fmla="*/ 2147483647 w 545"/>
                <a:gd name="T51" fmla="*/ 2147483647 h 227"/>
                <a:gd name="T52" fmla="*/ 2147483647 w 545"/>
                <a:gd name="T53" fmla="*/ 2147483647 h 227"/>
                <a:gd name="T54" fmla="*/ 2147483647 w 545"/>
                <a:gd name="T55" fmla="*/ 2147483647 h 227"/>
                <a:gd name="T56" fmla="*/ 2147483647 w 545"/>
                <a:gd name="T57" fmla="*/ 2147483647 h 227"/>
                <a:gd name="T58" fmla="*/ 2147483647 w 545"/>
                <a:gd name="T59" fmla="*/ 2147483647 h 227"/>
                <a:gd name="T60" fmla="*/ 2147483647 w 545"/>
                <a:gd name="T61" fmla="*/ 2147483647 h 227"/>
                <a:gd name="T62" fmla="*/ 2147483647 w 545"/>
                <a:gd name="T63" fmla="*/ 2147483647 h 227"/>
                <a:gd name="T64" fmla="*/ 2147483647 w 545"/>
                <a:gd name="T65" fmla="*/ 2147483647 h 227"/>
                <a:gd name="T66" fmla="*/ 2147483647 w 545"/>
                <a:gd name="T67" fmla="*/ 2147483647 h 227"/>
                <a:gd name="T68" fmla="*/ 2147483647 w 545"/>
                <a:gd name="T69" fmla="*/ 2147483647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227"/>
                <a:gd name="T107" fmla="*/ 545 w 545"/>
                <a:gd name="T108" fmla="*/ 227 h 2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227">
                  <a:moveTo>
                    <a:pt x="31" y="227"/>
                  </a:moveTo>
                  <a:cubicBezTo>
                    <a:pt x="14" y="227"/>
                    <a:pt x="0" y="213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31" y="0"/>
                    <a:pt x="545" y="13"/>
                    <a:pt x="545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45" y="52"/>
                    <a:pt x="545" y="52"/>
                    <a:pt x="545" y="52"/>
                  </a:cubicBezTo>
                  <a:cubicBezTo>
                    <a:pt x="545" y="57"/>
                    <a:pt x="542" y="60"/>
                    <a:pt x="537" y="60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3" y="60"/>
                    <a:pt x="529" y="57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22"/>
                    <a:pt x="523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2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204"/>
                    <a:pt x="23" y="211"/>
                    <a:pt x="31" y="211"/>
                  </a:cubicBezTo>
                  <a:cubicBezTo>
                    <a:pt x="31" y="211"/>
                    <a:pt x="31" y="211"/>
                    <a:pt x="31" y="211"/>
                  </a:cubicBezTo>
                  <a:cubicBezTo>
                    <a:pt x="514" y="211"/>
                    <a:pt x="514" y="211"/>
                    <a:pt x="514" y="211"/>
                  </a:cubicBezTo>
                  <a:cubicBezTo>
                    <a:pt x="523" y="211"/>
                    <a:pt x="529" y="204"/>
                    <a:pt x="529" y="196"/>
                  </a:cubicBezTo>
                  <a:cubicBezTo>
                    <a:pt x="529" y="196"/>
                    <a:pt x="529" y="196"/>
                    <a:pt x="529" y="196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8"/>
                    <a:pt x="533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2" y="74"/>
                    <a:pt x="545" y="78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196"/>
                    <a:pt x="545" y="196"/>
                    <a:pt x="545" y="196"/>
                  </a:cubicBezTo>
                  <a:cubicBezTo>
                    <a:pt x="545" y="213"/>
                    <a:pt x="531" y="227"/>
                    <a:pt x="514" y="227"/>
                  </a:cubicBezTo>
                  <a:cubicBezTo>
                    <a:pt x="514" y="227"/>
                    <a:pt x="514" y="227"/>
                    <a:pt x="514" y="227"/>
                  </a:cubicBezTo>
                  <a:cubicBezTo>
                    <a:pt x="31" y="227"/>
                    <a:pt x="31" y="227"/>
                    <a:pt x="31" y="2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ea typeface="MS PGothic" charset="0"/>
                  <a:cs typeface="MS PGothic" charset="0"/>
                </a:rPr>
                <a:t>Hardware</a:t>
              </a:r>
              <a:endParaRPr lang="en-US" sz="1200" dirty="0">
                <a:ea typeface="MS PGothic" charset="0"/>
                <a:cs typeface="MS PGothic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7277061" y="5472748"/>
            <a:ext cx="1567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it-IT" dirty="0" err="1" smtClean="0"/>
              <a:t>Sv</a:t>
            </a:r>
            <a:r>
              <a:rPr lang="it-IT" dirty="0" smtClean="0"/>
              <a:t> “</a:t>
            </a:r>
            <a:r>
              <a:rPr lang="it-IT" dirty="0" err="1" smtClean="0"/>
              <a:t>Stack</a:t>
            </a:r>
            <a:r>
              <a:rPr lang="it-IT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>
          <a:xfrm>
            <a:off x="5091231" y="1440000"/>
            <a:ext cx="4217621" cy="1880671"/>
          </a:xfrm>
        </p:spPr>
        <p:txBody>
          <a:bodyPr/>
          <a:lstStyle/>
          <a:p>
            <a:r>
              <a:rPr lang="en-US" sz="1800" b="1" dirty="0" smtClean="0"/>
              <a:t>Hypervisor, containers, </a:t>
            </a:r>
            <a:r>
              <a:rPr lang="en-US" sz="1800" b="1" dirty="0" err="1" smtClean="0"/>
              <a:t>OSv</a:t>
            </a:r>
            <a:endParaRPr lang="en-US" sz="1800" b="1" dirty="0" smtClean="0"/>
          </a:p>
          <a:p>
            <a:pPr lvl="1"/>
            <a:r>
              <a:rPr lang="en-US" sz="1400" b="1" dirty="0" smtClean="0"/>
              <a:t>KVM</a:t>
            </a:r>
            <a:r>
              <a:rPr lang="en-US" sz="1400" dirty="0" smtClean="0"/>
              <a:t> (QEMU emulator version 2.0.0)</a:t>
            </a:r>
            <a:endParaRPr lang="en-US" sz="1400" dirty="0"/>
          </a:p>
          <a:p>
            <a:pPr lvl="1"/>
            <a:r>
              <a:rPr lang="en-US" sz="1400" b="1" dirty="0" smtClean="0"/>
              <a:t>LXC</a:t>
            </a:r>
            <a:r>
              <a:rPr lang="en-US" sz="1400" dirty="0" smtClean="0"/>
              <a:t> 1.0.6</a:t>
            </a:r>
          </a:p>
          <a:p>
            <a:pPr lvl="1"/>
            <a:r>
              <a:rPr lang="en-US" sz="1400" b="1" dirty="0" err="1" smtClean="0"/>
              <a:t>Docker</a:t>
            </a:r>
            <a:r>
              <a:rPr lang="en-US" sz="1400" dirty="0" smtClean="0"/>
              <a:t> 1.3.2</a:t>
            </a:r>
          </a:p>
          <a:p>
            <a:pPr lvl="1"/>
            <a:r>
              <a:rPr lang="en-US" sz="1400" b="1" dirty="0" smtClean="0"/>
              <a:t>O</a:t>
            </a:r>
            <a:r>
              <a:rPr lang="it-IT" sz="1400" b="1" dirty="0" err="1"/>
              <a:t>S</a:t>
            </a:r>
            <a:r>
              <a:rPr lang="en-US" sz="1400" b="1" dirty="0" smtClean="0"/>
              <a:t>v</a:t>
            </a:r>
            <a:r>
              <a:rPr lang="en-US" sz="1400" dirty="0" smtClean="0"/>
              <a:t> 0.15</a:t>
            </a:r>
          </a:p>
          <a:p>
            <a:endParaRPr lang="en-US" sz="1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440000"/>
            <a:ext cx="4557468" cy="2120926"/>
          </a:xfrm>
        </p:spPr>
        <p:txBody>
          <a:bodyPr/>
          <a:lstStyle/>
          <a:p>
            <a:r>
              <a:rPr lang="en-US" sz="1800" b="1" dirty="0" smtClean="0"/>
              <a:t>Host machines</a:t>
            </a:r>
          </a:p>
          <a:p>
            <a:pPr lvl="1"/>
            <a:r>
              <a:rPr lang="en-US" sz="1400" b="1" dirty="0" smtClean="0"/>
              <a:t>C</a:t>
            </a:r>
            <a:r>
              <a:rPr lang="it-IT" sz="1400" b="1" dirty="0" smtClean="0"/>
              <a:t>o</a:t>
            </a:r>
            <a:r>
              <a:rPr lang="en-US" sz="1400" b="1" dirty="0" err="1" smtClean="0"/>
              <a:t>mputer</a:t>
            </a:r>
            <a:r>
              <a:rPr lang="en-US" sz="1400" b="1" dirty="0" smtClean="0"/>
              <a:t> Model</a:t>
            </a:r>
            <a:r>
              <a:rPr lang="en-US" sz="1400" dirty="0" smtClean="0"/>
              <a:t>: Dell Precision T5500</a:t>
            </a:r>
          </a:p>
          <a:p>
            <a:pPr lvl="1"/>
            <a:r>
              <a:rPr lang="en-US" sz="1400" b="1" dirty="0" smtClean="0"/>
              <a:t>Processor</a:t>
            </a:r>
            <a:r>
              <a:rPr lang="en-US" sz="1400" dirty="0" smtClean="0"/>
              <a:t>: CPU Intel Xeon X5560@ 2.80GHz,</a:t>
            </a:r>
            <a:br>
              <a:rPr lang="en-US" sz="1400" dirty="0" smtClean="0"/>
            </a:br>
            <a:r>
              <a:rPr lang="en-US" sz="1400" dirty="0" smtClean="0"/>
              <a:t>4 cores (</a:t>
            </a:r>
            <a:r>
              <a:rPr lang="en-US" sz="1400" dirty="0"/>
              <a:t>8</a:t>
            </a:r>
            <a:r>
              <a:rPr lang="en-US" sz="1400" dirty="0" smtClean="0"/>
              <a:t> </a:t>
            </a:r>
            <a:r>
              <a:rPr lang="en-US" sz="1400" dirty="0"/>
              <a:t>threads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b="1" dirty="0" smtClean="0"/>
              <a:t>RAM Memory</a:t>
            </a:r>
            <a:r>
              <a:rPr lang="en-US" sz="1400" dirty="0" smtClean="0"/>
              <a:t>: 12 GB (3x4GB) 1333 MHz DDR3</a:t>
            </a:r>
          </a:p>
          <a:p>
            <a:pPr lvl="1"/>
            <a:r>
              <a:rPr lang="en-US" sz="1400" b="1" dirty="0" smtClean="0"/>
              <a:t>Disk</a:t>
            </a:r>
            <a:r>
              <a:rPr lang="en-US" sz="1400" dirty="0" smtClean="0"/>
              <a:t>: OCZ-VERTEX 128GB SSD</a:t>
            </a:r>
          </a:p>
          <a:p>
            <a:pPr lvl="1"/>
            <a:r>
              <a:rPr lang="en-US" sz="1400" b="1" dirty="0" smtClean="0"/>
              <a:t>Network Interface</a:t>
            </a:r>
            <a:r>
              <a:rPr lang="en-US" sz="1400" dirty="0" smtClean="0"/>
              <a:t>:10</a:t>
            </a:r>
            <a:r>
              <a:rPr lang="en-US" sz="1400" dirty="0"/>
              <a:t>-Gigabit NIC (Dual Port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b="1" dirty="0" smtClean="0"/>
              <a:t>OS</a:t>
            </a:r>
            <a:r>
              <a:rPr lang="en-US" sz="1400" dirty="0" smtClean="0"/>
              <a:t>: Ubuntu </a:t>
            </a:r>
            <a:r>
              <a:rPr lang="en-US" sz="1400" dirty="0"/>
              <a:t>14.04 LTS</a:t>
            </a:r>
            <a:endParaRPr lang="en-US" sz="14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46101" y="3657525"/>
            <a:ext cx="8498146" cy="16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800" b="1" dirty="0" smtClean="0"/>
              <a:t>KVM is managed using the standard Linux </a:t>
            </a:r>
            <a:r>
              <a:rPr lang="en-US" sz="1800" b="1" dirty="0" err="1" smtClean="0"/>
              <a:t>libvirt</a:t>
            </a:r>
            <a:r>
              <a:rPr lang="en-US" sz="1800" b="1" dirty="0" smtClean="0"/>
              <a:t> API and </a:t>
            </a:r>
            <a:r>
              <a:rPr lang="en-US" sz="1800" b="1" dirty="0" err="1" smtClean="0"/>
              <a:t>toolchain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virsh</a:t>
            </a:r>
            <a:r>
              <a:rPr lang="en-US" sz="1800" b="1" dirty="0" smtClean="0"/>
              <a:t>)</a:t>
            </a:r>
          </a:p>
          <a:p>
            <a:pPr algn="just"/>
            <a:r>
              <a:rPr lang="en-US" sz="1800" b="1" dirty="0" smtClean="0"/>
              <a:t>O</a:t>
            </a:r>
            <a:r>
              <a:rPr lang="it-IT" sz="1800" b="1" dirty="0" err="1" smtClean="0"/>
              <a:t>Sv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running</a:t>
            </a:r>
            <a:r>
              <a:rPr lang="it-IT" sz="1800" b="1" dirty="0" smtClean="0"/>
              <a:t> over KVM</a:t>
            </a:r>
          </a:p>
          <a:p>
            <a:pPr algn="just"/>
            <a:r>
              <a:rPr lang="it-IT" sz="1800" b="1" dirty="0" smtClean="0"/>
              <a:t>LXC and </a:t>
            </a:r>
            <a:r>
              <a:rPr lang="it-IT" sz="1800" b="1" dirty="0" err="1" smtClean="0"/>
              <a:t>Docker</a:t>
            </a:r>
            <a:r>
              <a:rPr lang="it-IT" sz="1800" b="1" dirty="0" smtClean="0"/>
              <a:t> are </a:t>
            </a:r>
            <a:r>
              <a:rPr lang="it-IT" sz="1800" b="1" dirty="0" err="1" smtClean="0"/>
              <a:t>running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directly</a:t>
            </a:r>
            <a:r>
              <a:rPr lang="it-IT" sz="1800" b="1" dirty="0" smtClean="0"/>
              <a:t> over the </a:t>
            </a:r>
            <a:r>
              <a:rPr lang="it-IT" sz="1800" b="1" dirty="0" err="1" smtClean="0"/>
              <a:t>host</a:t>
            </a:r>
            <a:r>
              <a:rPr lang="it-IT" sz="1800" b="1" dirty="0" smtClean="0"/>
              <a:t> OS</a:t>
            </a:r>
          </a:p>
          <a:p>
            <a:pPr algn="just"/>
            <a:r>
              <a:rPr lang="it-IT" sz="1800" b="1" dirty="0" smtClean="0"/>
              <a:t>Linux Guest OS on KVM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Ubuntu</a:t>
            </a:r>
            <a:r>
              <a:rPr lang="it-IT" sz="1800" b="1" dirty="0" smtClean="0"/>
              <a:t> 14.04 (64bit)</a:t>
            </a:r>
          </a:p>
          <a:p>
            <a:pPr algn="just"/>
            <a:r>
              <a:rPr lang="it-IT" sz="1800" b="1" dirty="0" err="1" smtClean="0"/>
              <a:t>Individual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measurements</a:t>
            </a:r>
            <a:r>
              <a:rPr lang="it-IT" sz="1800" b="1" dirty="0" smtClean="0"/>
              <a:t> are </a:t>
            </a:r>
            <a:r>
              <a:rPr lang="it-IT" sz="1800" b="1" dirty="0" err="1" smtClean="0"/>
              <a:t>repeated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at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least</a:t>
            </a:r>
            <a:r>
              <a:rPr lang="it-IT" sz="1800" b="1" dirty="0" smtClean="0"/>
              <a:t> 15 </a:t>
            </a:r>
            <a:r>
              <a:rPr lang="it-IT" sz="1800" b="1" dirty="0" err="1" smtClean="0"/>
              <a:t>times</a:t>
            </a:r>
            <a:endParaRPr lang="en-US" sz="1800" b="1" dirty="0" smtClean="0"/>
          </a:p>
          <a:p>
            <a:pPr algn="just"/>
            <a:endParaRPr lang="en-US" sz="1200" dirty="0" smtClean="0"/>
          </a:p>
          <a:p>
            <a:pPr marL="0" indent="0" algn="just">
              <a:buFont typeface="Arial" charset="0"/>
              <a:buNone/>
            </a:pPr>
            <a:endParaRPr lang="en-US" sz="18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3701" y="149131"/>
            <a:ext cx="7494588" cy="1494494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sz="2400" smtClean="0"/>
              <a:t>Experimental Setup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46101" y="5414548"/>
            <a:ext cx="8498146" cy="9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800" b="1" smtClean="0"/>
              <a:t>General benchmarking</a:t>
            </a:r>
            <a:endParaRPr lang="en-US" sz="1800" b="1" dirty="0" smtClean="0"/>
          </a:p>
          <a:p>
            <a:pPr lvl="1" algn="just"/>
            <a:r>
              <a:rPr lang="en-US" sz="1400" b="1" dirty="0" smtClean="0"/>
              <a:t>Real Systems are usually different from our basic environment</a:t>
            </a:r>
          </a:p>
          <a:p>
            <a:pPr lvl="1" algn="just"/>
            <a:r>
              <a:rPr lang="en-US" sz="1400" b="1" dirty="0" smtClean="0"/>
              <a:t>Real Application and their workloads are different than generic benchmarking tools</a:t>
            </a:r>
          </a:p>
        </p:txBody>
      </p:sp>
    </p:spTree>
    <p:extLst>
      <p:ext uri="{BB962C8B-B14F-4D97-AF65-F5344CB8AC3E}">
        <p14:creationId xmlns:p14="http://schemas.microsoft.com/office/powerpoint/2010/main" val="36782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2925817" cy="1961985"/>
          </a:xfrm>
        </p:spPr>
        <p:txBody>
          <a:bodyPr/>
          <a:lstStyle/>
          <a:p>
            <a:r>
              <a:rPr lang="it-IT" b="1" dirty="0" smtClean="0"/>
              <a:t>CPU</a:t>
            </a:r>
          </a:p>
          <a:p>
            <a:r>
              <a:rPr lang="it-IT" b="1" dirty="0"/>
              <a:t>Disk I/</a:t>
            </a:r>
            <a:r>
              <a:rPr lang="it-IT" b="1" dirty="0" smtClean="0"/>
              <a:t>O</a:t>
            </a:r>
          </a:p>
          <a:p>
            <a:r>
              <a:rPr lang="it-IT" b="1" dirty="0" smtClean="0"/>
              <a:t>Memory</a:t>
            </a:r>
          </a:p>
          <a:p>
            <a:r>
              <a:rPr lang="it-IT" b="1" dirty="0" smtClean="0"/>
              <a:t>Network I/O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Benchmark </a:t>
            </a:r>
            <a:r>
              <a:rPr lang="it-IT" dirty="0" err="1" smtClean="0"/>
              <a:t>Results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28" y="1651000"/>
            <a:ext cx="3810000" cy="1181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57" y="2766184"/>
            <a:ext cx="2848741" cy="22327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545" y="3206093"/>
            <a:ext cx="1879600" cy="10414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867" y="4247493"/>
            <a:ext cx="2113237" cy="19471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17658" y="5794485"/>
            <a:ext cx="77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LXC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8276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Performance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114668" y="1795463"/>
            <a:ext cx="8766796" cy="3538537"/>
          </a:xfrm>
        </p:spPr>
        <p:txBody>
          <a:bodyPr/>
          <a:lstStyle/>
          <a:p>
            <a:r>
              <a:rPr lang="it-IT" dirty="0"/>
              <a:t>B</a:t>
            </a:r>
            <a:r>
              <a:rPr lang="it-IT" dirty="0" smtClean="0"/>
              <a:t>enchmark </a:t>
            </a:r>
            <a:r>
              <a:rPr lang="it-IT" dirty="0" err="1" smtClean="0"/>
              <a:t>tools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/>
            <a:r>
              <a:rPr lang="it-IT" b="1" i="1" dirty="0" smtClean="0"/>
              <a:t>Y-</a:t>
            </a:r>
            <a:r>
              <a:rPr lang="it-IT" b="1" i="1" dirty="0" err="1" smtClean="0"/>
              <a:t>cruncher</a:t>
            </a:r>
            <a:endParaRPr lang="it-IT" b="1" i="1" dirty="0" smtClean="0"/>
          </a:p>
          <a:p>
            <a:pPr lvl="1"/>
            <a:r>
              <a:rPr lang="it-IT" b="1" i="1" dirty="0" smtClean="0"/>
              <a:t>NBENCH</a:t>
            </a:r>
            <a:endParaRPr lang="it-IT" b="1" i="1" dirty="0"/>
          </a:p>
          <a:p>
            <a:pPr lvl="1"/>
            <a:r>
              <a:rPr lang="it-IT" b="1" i="1" dirty="0" err="1" smtClean="0"/>
              <a:t>Geekbench</a:t>
            </a:r>
            <a:endParaRPr lang="it-IT" b="1" i="1" dirty="0" smtClean="0"/>
          </a:p>
          <a:p>
            <a:pPr lvl="1"/>
            <a:r>
              <a:rPr lang="it-IT" b="1" i="1" dirty="0" err="1" smtClean="0"/>
              <a:t>noploop</a:t>
            </a:r>
            <a:endParaRPr lang="it-IT" b="1" i="1" dirty="0" smtClean="0"/>
          </a:p>
          <a:p>
            <a:pPr lvl="1"/>
            <a:r>
              <a:rPr lang="it-IT" b="1" i="1" dirty="0" err="1" smtClean="0"/>
              <a:t>Linpack</a:t>
            </a:r>
            <a:endParaRPr lang="it-IT" b="1" i="1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113" y="2613540"/>
            <a:ext cx="351148" cy="10934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112" y="3775457"/>
            <a:ext cx="204655" cy="6373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385" y="3027968"/>
            <a:ext cx="1148631" cy="3560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94" y="2763488"/>
            <a:ext cx="951583" cy="7458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641" y="3732420"/>
            <a:ext cx="1024521" cy="5676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494" y="2841290"/>
            <a:ext cx="791669" cy="72943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385" y="3919098"/>
            <a:ext cx="1148631" cy="3560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94" y="3654618"/>
            <a:ext cx="951583" cy="74583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494" y="3732420"/>
            <a:ext cx="791669" cy="72943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001026" y="3370666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  <p:sp>
        <p:nvSpPr>
          <p:cNvPr id="19" name="Rettangolo 18"/>
          <p:cNvSpPr/>
          <p:nvPr/>
        </p:nvSpPr>
        <p:spPr>
          <a:xfrm>
            <a:off x="5001026" y="4275174"/>
            <a:ext cx="4342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/>
              <a:t>LXC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250234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0e710d51-58b4-4530-836b-fce5679fe049" ContentTypeId="0x010100BB337192E63E44A7A744CE7393F41F4E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BB337192E63E44A7A744CE7393F41F4E00B35C627E047BDA45AAF4809BBBB98202" ma:contentTypeVersion="4" ma:contentTypeDescription="EriCOLL Document Content Type" ma:contentTypeScope="" ma:versionID="0bb38dd879ca61f81f0ebc0c2ee5072f">
  <xsd:schema xmlns:xsd="http://www.w3.org/2001/XMLSchema" xmlns:xs="http://www.w3.org/2001/XMLSchema" xmlns:p="http://schemas.microsoft.com/office/2006/metadata/properties" xmlns:ns2="521c8929-58d1-4cca-8139-ba1468b00f93" xmlns:ns3="08b2df90-05d3-4030-90d4-c9feeb4a1cd9" targetNamespace="http://schemas.microsoft.com/office/2006/metadata/properties" ma:root="true" ma:fieldsID="543c2cf9de69c8891a91ac507cb0c76d" ns2:_="" ns3:_="">
    <xsd:import namespace="521c8929-58d1-4cca-8139-ba1468b00f93"/>
    <xsd:import namespace="08b2df90-05d3-4030-90d4-c9feeb4a1cd9"/>
    <xsd:element name="properties">
      <xsd:complexType>
        <xsd:sequence>
          <xsd:element name="documentManagement">
            <xsd:complexType>
              <xsd:all>
                <xsd:element ref="ns2:Prepared." minOccurs="0"/>
                <xsd:element ref="ns2:EriCOLLDate." minOccurs="0"/>
                <xsd:element ref="ns2:AbstractOrSummary." minOccurs="0"/>
                <xsd:element ref="ns2:EriCOLLCategoryTaxHTField0" minOccurs="0"/>
                <xsd:element ref="ns2:EriCOLLOrganizationUnitTaxHTField0" minOccurs="0"/>
                <xsd:element ref="ns2:EriCOLLCompetenceTaxHTField0" minOccurs="0"/>
                <xsd:element ref="ns2:EriCOLLCountryTaxHTField0" minOccurs="0"/>
                <xsd:element ref="ns2:EriCOLLProcessTaxHTField0" minOccurs="0"/>
                <xsd:element ref="ns3:TaxKeywordTaxHTField" minOccurs="0"/>
                <xsd:element ref="ns2:EriCOLLProductsTaxHTField0" minOccurs="0"/>
                <xsd:element ref="ns3:TaxCatchAll" minOccurs="0"/>
                <xsd:element ref="ns2:EriCOLLProjectsTaxHTField0" minOccurs="0"/>
                <xsd:element ref="ns3:TaxCatchAllLabel" minOccurs="0"/>
                <xsd:element ref="ns3:EriCOLLCustomerTaxHTField0" minOccurs="0"/>
                <xsd:element ref="ns2:_dlc_DocIdUrl" minOccurs="0"/>
                <xsd:element ref="ns2:_dlc_DocIdPersistId" minOccurs="0"/>
                <xsd:element ref="ns2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8929-58d1-4cca-8139-ba1468b00f93" elementFormDefault="qualified">
    <xsd:import namespace="http://schemas.microsoft.com/office/2006/documentManagement/types"/>
    <xsd:import namespace="http://schemas.microsoft.com/office/infopath/2007/PartnerControls"/>
    <xsd:element name="Prepared." ma:index="2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3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4" nillable="true" ma:displayName="Abstract/Summary." ma:internalName="AbstractOrSummary_x002e_" ma:readOnly="false">
      <xsd:simpleType>
        <xsd:restriction base="dms:Note"/>
      </xsd:simpleType>
    </xsd:element>
    <xsd:element name="EriCOLLCategoryTaxHTField0" ma:index="14" nillable="true" ma:taxonomy="true" ma:internalName="EriCOLLCategoryTaxHTField0" ma:taxonomyFieldName="EriCOLLCategory" ma:displayName="Category." ma:default="1;#Research|7f1f7aab-c784-40ec-8666-825d2ac7abef" ma:fieldId="{e72cc46e-70aa-41d8-b11d-9bbfd769c5eb}" ma:taxonomyMulti="true" ma:sspId="0e710d51-58b4-4530-836b-fce5679fe049" ma:termSetId="f35c1d4c-78ac-4f40-bb38-8d71ec401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OrganizationUnitTaxHTField0" ma:index="16" nillable="true" ma:taxonomy="true" ma:internalName="EriCOLLOrganizationUnitTaxHTField0" ma:taxonomyFieldName="EriCOLLOrganizationUnit" ma:displayName="Organization Unit." ma:default="2;#GFTE ER Packet Technologies|f2551368-bca2-4f62-821d-644b32085ca9" ma:fieldId="{7588c015-b936-47f7-bb64-663949dc467e}" ma:taxonomyMulti="true" ma:sspId="0e710d51-58b4-4530-836b-fce5679fe049" ma:termSetId="67f5b04f-38bf-47c9-889f-003f3bcd13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mpetenceTaxHTField0" ma:index="18" nillable="true" ma:taxonomy="true" ma:internalName="EriCOLLCompetenceTaxHTField0" ma:taxonomyFieldName="EriCOLLCompetence" ma:displayName="Competence." ma:default="" ma:fieldId="{ff7cf505-5048-4f7f-991c-4d426a4ce272}" ma:taxonomyMulti="true" ma:sspId="0e710d51-58b4-4530-836b-fce5679fe049" ma:termSetId="3b0c01a2-44af-4012-bd1f-a99c2b7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untryTaxHTField0" ma:index="20" nillable="true" ma:taxonomy="true" ma:internalName="EriCOLLCountryTaxHTField0" ma:taxonomyFieldName="EriCOLLCountry" ma:displayName="Country." ma:default="" ma:fieldId="{a6c34b01-f2c2-4f05-b9ad-d4935bafeeb2}" ma:taxonomyMulti="true" ma:sspId="0e710d51-58b4-4530-836b-fce5679fe049" ma:termSetId="d4bcc4ed-3121-4db4-a523-83f3d1018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cessTaxHTField0" ma:index="22" nillable="true" ma:taxonomy="true" ma:internalName="EriCOLLProcessTaxHTField0" ma:taxonomyFieldName="EriCOLLProcess" ma:displayName="Process." ma:default="" ma:fieldId="{69b1f811-b392-4734-aa69-0125c68961bd}" ma:taxonomyMulti="true" ma:sspId="0e710d51-58b4-4530-836b-fce5679fe049" ma:termSetId="3d5773de-e402-4858-b471-2c5969a51f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ductsTaxHTField0" ma:index="24" nillable="true" ma:taxonomy="true" ma:internalName="EriCOLLProductsTaxHTField0" ma:taxonomyFieldName="EriCOLLProducts" ma:displayName="Products." ma:default="" ma:fieldId="{e7fe205b-2114-43c4-bcb7-1bbbbd16d461}" ma:taxonomyMulti="true" ma:sspId="0e710d51-58b4-4530-836b-fce5679fe049" ma:termSetId="943c8fbd-8b50-4b6a-b4b8-9342be84b8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jectsTaxHTField0" ma:index="26" nillable="true" ma:taxonomy="true" ma:internalName="EriCOLLProjectsTaxHTField0" ma:taxonomyFieldName="EriCOLLProjects" ma:displayName="Projects." ma:default="" ma:fieldId="{6d690e96-80d8-4550-9bd4-922d740a55ff}" ma:taxonomyMulti="true" ma:sspId="0e710d51-58b4-4530-836b-fce5679fe049" ma:termSetId="66ed0c52-5b15-42c7-a9e7-77fbdfe62b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f90-05d3-4030-90d4-c9feeb4a1cd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3" nillable="true" ma:taxonomy="true" ma:internalName="TaxKeywordTaxHTField" ma:taxonomyFieldName="TaxKeyword" ma:displayName="Keywords." ma:readOnly="false" ma:fieldId="{23f27201-bee3-471e-b2e7-b64fd8b7ca38}" ma:taxonomyMulti="true" ma:sspId="0e710d51-58b4-4530-836b-fce5679fe0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description="" ma:hidden="true" ma:list="{f3740e9b-f55a-4e12-b0d5-d47100bb70f8}" ma:internalName="TaxCatchAll" ma:showField="CatchAllData" ma:web="521c8929-58d1-4cca-8139-ba1468b00f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description="" ma:hidden="true" ma:list="{f3740e9b-f55a-4e12-b0d5-d47100bb70f8}" ma:internalName="TaxCatchAllLabel" ma:readOnly="true" ma:showField="CatchAllDataLabel" ma:web="521c8929-58d1-4cca-8139-ba1468b00f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8" nillable="true" ma:taxonomy="true" ma:internalName="EriCOLLCustomerTaxHTField0" ma:taxonomyFieldName="EriCOLLCustomer" ma:displayName="Customer." ma:readOnly="false" ma:fieldId="{8480f48b-f8b7-4c77-be55-63d41a1fdb0d}" ma:taxonomyMulti="true" ma:sspId="0e710d51-58b4-4530-836b-fce5679fe049" ma:termSetId="4e0bb0d4-0179-488a-a161-abd655dda2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OLLDate. xmlns="521c8929-58d1-4cca-8139-ba1468b00f93" xsi:nil="true"/>
    <EriCOLLCompetenceTaxHTField0 xmlns="521c8929-58d1-4cca-8139-ba1468b00f93">
      <Terms xmlns="http://schemas.microsoft.com/office/infopath/2007/PartnerControls"/>
    </EriCOLLCompetenceTaxHTField0>
    <EriCOLLCountryTaxHTField0 xmlns="521c8929-58d1-4cca-8139-ba1468b00f93">
      <Terms xmlns="http://schemas.microsoft.com/office/infopath/2007/PartnerControls"/>
    </EriCOLLCountryTaxHTField0>
    <EriCOLLOrganizationUnitTaxHTField0 xmlns="521c8929-58d1-4cca-8139-ba1468b00f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GFTE ER Cloud Technologies</TermName>
          <TermId xmlns="http://schemas.microsoft.com/office/infopath/2007/PartnerControls">f2551368-bca2-4f62-821d-644b32085ca9</TermId>
        </TermInfo>
      </Terms>
    </EriCOLLOrganizationUnitTaxHTField0>
    <TaxCatchAll xmlns="08b2df90-05d3-4030-90d4-c9feeb4a1cd9">
      <Value>65</Value>
      <Value>20</Value>
      <Value>63</Value>
      <Value>62</Value>
      <Value>2</Value>
      <Value>64</Value>
      <Value>1</Value>
    </TaxCatchAll>
    <TaxKeywordTaxHTField xmlns="08b2df90-05d3-4030-90d4-c9feeb4a1c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cloud performance</TermName>
          <TermId xmlns="http://schemas.microsoft.com/office/infopath/2007/PartnerControls">fc3e277b-c1a9-4e2e-b60e-be3044bcefe4</TermId>
        </TermInfo>
        <TermInfo xmlns="http://schemas.microsoft.com/office/infopath/2007/PartnerControls">
          <TermName xmlns="http://schemas.microsoft.com/office/infopath/2007/PartnerControls">cloud</TermName>
          <TermId xmlns="http://schemas.microsoft.com/office/infopath/2007/PartnerControls">7faefcf4-10af-4960-acb5-df1f09f5b930</TermId>
        </TermInfo>
        <TermInfo xmlns="http://schemas.microsoft.com/office/infopath/2007/PartnerControls">
          <TermName xmlns="http://schemas.microsoft.com/office/infopath/2007/PartnerControls">virtualization</TermName>
          <TermId xmlns="http://schemas.microsoft.com/office/infopath/2007/PartnerControls">07265b05-1c91-4ef7-9528-d8956077c8c2</TermId>
        </TermInfo>
        <TermInfo xmlns="http://schemas.microsoft.com/office/infopath/2007/PartnerControls">
          <TermName xmlns="http://schemas.microsoft.com/office/infopath/2007/PartnerControls">hypervisor</TermName>
          <TermId xmlns="http://schemas.microsoft.com/office/infopath/2007/PartnerControls">c94583ff-21b6-4e6a-8e57-9c4cc18633e2</TermId>
        </TermInfo>
        <TermInfo xmlns="http://schemas.microsoft.com/office/infopath/2007/PartnerControls">
          <TermName xmlns="http://schemas.microsoft.com/office/infopath/2007/PartnerControls">Xen</TermName>
          <TermId xmlns="http://schemas.microsoft.com/office/infopath/2007/PartnerControls">74ed9472-1b19-4fbc-82e2-f419aa3ecd96</TermId>
        </TermInfo>
      </Terms>
    </TaxKeywordTaxHTField>
    <Prepared. xmlns="521c8929-58d1-4cca-8139-ba1468b00f93" xsi:nil="true"/>
    <EriCOLLProjectsTaxHTField0 xmlns="521c8929-58d1-4cca-8139-ba1468b00f93">
      <Terms xmlns="http://schemas.microsoft.com/office/infopath/2007/PartnerControls"/>
    </EriCOLLProjectsTaxHTField0>
    <EriCOLLProcessTaxHTField0 xmlns="521c8929-58d1-4cca-8139-ba1468b00f93">
      <Terms xmlns="http://schemas.microsoft.com/office/infopath/2007/PartnerControls"/>
    </EriCOLLProcessTaxHTField0>
    <EriCOLLCategoryTaxHTField0 xmlns="521c8929-58d1-4cca-8139-ba1468b00f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7f1f7aab-c784-40ec-8666-825d2ac7abef</TermId>
        </TermInfo>
      </Terms>
    </EriCOLLCategoryTaxHTField0>
    <EriCOLLProductsTaxHTField0 xmlns="521c8929-58d1-4cca-8139-ba1468b00f93">
      <Terms xmlns="http://schemas.microsoft.com/office/infopath/2007/PartnerControls"/>
    </EriCOLLProductsTaxHTField0>
    <AbstractOrSummary. xmlns="521c8929-58d1-4cca-8139-ba1468b00f93" xsi:nil="true"/>
    <EriCOLLCustomerTaxHTField0 xmlns="08b2df90-05d3-4030-90d4-c9feeb4a1cd9">
      <Terms xmlns="http://schemas.microsoft.com/office/infopath/2007/PartnerControls"/>
    </EriCOLLCustomerTaxHTField0>
    <_dlc_DocId xmlns="521c8929-58d1-4cca-8139-ba1468b00f93">E45YR3JZZTHR-7-237</_dlc_DocId>
    <_dlc_DocIdUrl xmlns="521c8929-58d1-4cca-8139-ba1468b00f93">
      <Url>https://ericoll.internal.ericsson.com/sites/Cloud_Technologies_All/_layouts/DocIdRedir.aspx?ID=E45YR3JZZTHR-7-237</Url>
      <Description>E45YR3JZZTHR-7-237</Description>
    </_dlc_DocIdUrl>
  </documentManagement>
</p:properties>
</file>

<file path=customXml/itemProps1.xml><?xml version="1.0" encoding="utf-8"?>
<ds:datastoreItem xmlns:ds="http://schemas.openxmlformats.org/officeDocument/2006/customXml" ds:itemID="{23F165C2-834E-4121-8BA6-D79DE0576F4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F6C37B-7907-4822-867F-0FEE0CEE4AC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5FE091C-F88C-48D8-9FF4-153AADFFB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c8929-58d1-4cca-8139-ba1468b00f93"/>
    <ds:schemaRef ds:uri="08b2df90-05d3-4030-90d4-c9feeb4a1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41DC594-E229-49F2-8E80-7758226D70F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74B7A82-DD10-4EF0-814E-0B2ADA2C4B81}">
  <ds:schemaRefs>
    <ds:schemaRef ds:uri="http://schemas.microsoft.com/office/2006/metadata/properties"/>
    <ds:schemaRef ds:uri="http://schemas.microsoft.com/office/infopath/2007/PartnerControls"/>
    <ds:schemaRef ds:uri="521c8929-58d1-4cca-8139-ba1468b00f93"/>
    <ds:schemaRef ds:uri="08b2df90-05d3-4030-90d4-c9feeb4a1c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6287</TotalTime>
  <Words>1861</Words>
  <Application>Microsoft Macintosh PowerPoint</Application>
  <PresentationFormat>On-screen Show (4:3)</PresentationFormat>
  <Paragraphs>389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PresentationTemplate2011</vt:lpstr>
      <vt:lpstr>Hypervisors vs. Lightweight Virtualization  A Performance Comparison</vt:lpstr>
      <vt:lpstr>Outline</vt:lpstr>
      <vt:lpstr>Introduction</vt:lpstr>
      <vt:lpstr>Introduction Container-based Virtualization Architecture</vt:lpstr>
      <vt:lpstr>Introduction Hypervisor-based Virtualization Architecture</vt:lpstr>
      <vt:lpstr>Introduction Alternative Virtualization Architecture</vt:lpstr>
      <vt:lpstr>Methodology Experimental Setup</vt:lpstr>
      <vt:lpstr>Benchmark Results</vt:lpstr>
      <vt:lpstr>CPU Performance</vt:lpstr>
      <vt:lpstr>CPU Performance</vt:lpstr>
      <vt:lpstr>CPU Performance</vt:lpstr>
      <vt:lpstr>CPU Performance</vt:lpstr>
      <vt:lpstr>CPU Performance</vt:lpstr>
      <vt:lpstr>CPU Performance</vt:lpstr>
      <vt:lpstr>CPU Performance</vt:lpstr>
      <vt:lpstr>Disk I/O Performance</vt:lpstr>
      <vt:lpstr>Disk I/O Performance</vt:lpstr>
      <vt:lpstr>Disk I/O Performance</vt:lpstr>
      <vt:lpstr>Disk I/O Performance</vt:lpstr>
      <vt:lpstr>Disk I/O Performance</vt:lpstr>
      <vt:lpstr>Memory Performance</vt:lpstr>
      <vt:lpstr>Memory Performance</vt:lpstr>
      <vt:lpstr>Memory Performance</vt:lpstr>
      <vt:lpstr>Network Performance</vt:lpstr>
      <vt:lpstr>Network Performance</vt:lpstr>
      <vt:lpstr>Network Performance</vt:lpstr>
      <vt:lpstr>Network Performance</vt:lpstr>
      <vt:lpstr>Network Performance</vt:lpstr>
      <vt:lpstr>Network Performance</vt:lpstr>
      <vt:lpstr>Conclusions</vt:lpstr>
      <vt:lpstr>Conclusions</vt:lpstr>
      <vt:lpstr>Future Work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Hypervisors vs. Lightweight Virtualization</dc:title>
  <dc:subject/>
  <dc:creator>Roberto Morabito</dc:creator>
  <cp:keywords>cloud; hypervisor; cloud performance; virtualization; Container</cp:keywords>
  <dc:description>Rev PA1</dc:description>
  <cp:lastModifiedBy>Roberto</cp:lastModifiedBy>
  <cp:revision>639</cp:revision>
  <dcterms:created xsi:type="dcterms:W3CDTF">2011-05-24T09:22:48Z</dcterms:created>
  <dcterms:modified xsi:type="dcterms:W3CDTF">2015-03-09T17:55:27Z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Ericsson Internal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Ericsson Internal</vt:lpwstr>
  </property>
  <property fmtid="{D5CDD505-2E9C-101B-9397-08002B2CF9AE}" pid="28" name="RightFooterField">
    <vt:lpwstr>Cloud performance at ETH</vt:lpwstr>
  </property>
  <property fmtid="{D5CDD505-2E9C-101B-9397-08002B2CF9AE}" pid="29" name="RightFooterField2">
    <vt:lpwstr>2014-11-24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>edangeh, ebalpin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>Cloud performance at ETH</vt:lpwstr>
  </property>
  <property fmtid="{D5CDD505-2E9C-101B-9397-08002B2CF9AE}" pid="44" name="Date">
    <vt:lpwstr>2014-11-24</vt:lpwstr>
  </property>
  <property fmtid="{D5CDD505-2E9C-101B-9397-08002B2CF9AE}" pid="45" name="Reference">
    <vt:lpwstr/>
  </property>
  <property fmtid="{D5CDD505-2E9C-101B-9397-08002B2CF9AE}" pid="46" name="Keyword">
    <vt:lpwstr>virtualization, hypervisor, Xen, cloud, cloud performance</vt:lpwstr>
  </property>
  <property fmtid="{D5CDD505-2E9C-101B-9397-08002B2CF9AE}" pid="47" name="UpdateProcess">
    <vt:lpwstr>End</vt:lpwstr>
  </property>
  <property fmtid="{D5CDD505-2E9C-101B-9397-08002B2CF9AE}" pid="48" name="ContentTypeId">
    <vt:lpwstr>0x010100BB337192E63E44A7A744CE7393F41F4E00B35C627E047BDA45AAF4809BBBB98202</vt:lpwstr>
  </property>
  <property fmtid="{D5CDD505-2E9C-101B-9397-08002B2CF9AE}" pid="49" name="TaxKeyword">
    <vt:lpwstr>65;#cloud performance|fc3e277b-c1a9-4e2e-b60e-be3044bcefe4;#20;#cloud|7faefcf4-10af-4960-acb5-df1f09f5b930;#63;#virtualization|07265b05-1c91-4ef7-9528-d8956077c8c2;#62;#hypervisor|c94583ff-21b6-4e6a-8e57-9c4cc18633e2;#64;#Xen|74ed9472-1b19-4fbc-82e2-f419a</vt:lpwstr>
  </property>
  <property fmtid="{D5CDD505-2E9C-101B-9397-08002B2CF9AE}" pid="50" name="_dlc_DocIdItemGuid">
    <vt:lpwstr>ab0ad37f-0e44-4a5b-aa91-ffec829327c8</vt:lpwstr>
  </property>
  <property fmtid="{D5CDD505-2E9C-101B-9397-08002B2CF9AE}" pid="51" name="EriCOLLCategory">
    <vt:lpwstr>1;#Research|7f1f7aab-c784-40ec-8666-825d2ac7abef</vt:lpwstr>
  </property>
  <property fmtid="{D5CDD505-2E9C-101B-9397-08002B2CF9AE}" pid="52" name="EriCOLLCountry">
    <vt:lpwstr/>
  </property>
  <property fmtid="{D5CDD505-2E9C-101B-9397-08002B2CF9AE}" pid="53" name="EriCOLLCompetence">
    <vt:lpwstr/>
  </property>
  <property fmtid="{D5CDD505-2E9C-101B-9397-08002B2CF9AE}" pid="54" name="EriCOLLOrganizationUnit">
    <vt:lpwstr>2;#GFTE ER Cloud Technologies|f2551368-bca2-4f62-821d-644b32085ca9</vt:lpwstr>
  </property>
  <property fmtid="{D5CDD505-2E9C-101B-9397-08002B2CF9AE}" pid="55" name="EriCOLLProducts">
    <vt:lpwstr/>
  </property>
  <property fmtid="{D5CDD505-2E9C-101B-9397-08002B2CF9AE}" pid="56" name="EriCOLLCustomer">
    <vt:lpwstr/>
  </property>
  <property fmtid="{D5CDD505-2E9C-101B-9397-08002B2CF9AE}" pid="57" name="EriCOLLProjects">
    <vt:lpwstr/>
  </property>
  <property fmtid="{D5CDD505-2E9C-101B-9397-08002B2CF9AE}" pid="58" name="EriCOLLProcess">
    <vt:lpwstr/>
  </property>
</Properties>
</file>